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57" r:id="rId3"/>
    <p:sldId id="259" r:id="rId4"/>
    <p:sldId id="260" r:id="rId5"/>
    <p:sldId id="261" r:id="rId6"/>
    <p:sldId id="262" r:id="rId7"/>
    <p:sldId id="263" r:id="rId8"/>
    <p:sldId id="269" r:id="rId9"/>
    <p:sldId id="266" r:id="rId10"/>
    <p:sldId id="270" r:id="rId11"/>
    <p:sldId id="271" r:id="rId12"/>
    <p:sldId id="272" r:id="rId13"/>
    <p:sldId id="273" r:id="rId14"/>
    <p:sldId id="274" r:id="rId15"/>
    <p:sldId id="275" r:id="rId16"/>
    <p:sldId id="278" r:id="rId17"/>
    <p:sldId id="276" r:id="rId18"/>
    <p:sldId id="277" r:id="rId19"/>
    <p:sldId id="279" r:id="rId20"/>
    <p:sldId id="283" r:id="rId21"/>
    <p:sldId id="281" r:id="rId22"/>
    <p:sldId id="280" r:id="rId23"/>
    <p:sldId id="284" r:id="rId24"/>
    <p:sldId id="285" r:id="rId25"/>
    <p:sldId id="286" r:id="rId26"/>
    <p:sldId id="287" r:id="rId27"/>
    <p:sldId id="288" r:id="rId28"/>
    <p:sldId id="289" r:id="rId29"/>
    <p:sldId id="290" r:id="rId30"/>
    <p:sldId id="291" r:id="rId31"/>
    <p:sldId id="292" r:id="rId32"/>
    <p:sldId id="296" r:id="rId33"/>
    <p:sldId id="297" r:id="rId34"/>
    <p:sldId id="2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857" autoAdjust="0"/>
  </p:normalViewPr>
  <p:slideViewPr>
    <p:cSldViewPr>
      <p:cViewPr>
        <p:scale>
          <a:sx n="53" d="100"/>
          <a:sy n="53" d="100"/>
        </p:scale>
        <p:origin x="-2370" y="-762"/>
      </p:cViewPr>
      <p:guideLst>
        <p:guide orient="horz" pos="2160"/>
        <p:guide pos="2880"/>
      </p:guideLst>
    </p:cSldViewPr>
  </p:slideViewPr>
  <p:notesTextViewPr>
    <p:cViewPr>
      <p:scale>
        <a:sx n="100" d="100"/>
        <a:sy n="100" d="100"/>
      </p:scale>
      <p:origin x="0" y="0"/>
    </p:cViewPr>
  </p:notesTextViewPr>
  <p:notesViewPr>
    <p:cSldViewPr>
      <p:cViewPr>
        <p:scale>
          <a:sx n="140" d="100"/>
          <a:sy n="140" d="100"/>
        </p:scale>
        <p:origin x="-1656" y="6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0957E3-92AE-4F65-BF69-7D08CB48FBD3}" type="datetimeFigureOut">
              <a:rPr lang="en-US" smtClean="0"/>
              <a:pPr/>
              <a:t>5/6/2019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BBB8E-33A4-41B8-BB9E-0A46393926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attendees create an account. </a:t>
            </a:r>
          </a:p>
          <a:p>
            <a:endParaRPr lang="es-MX" dirty="0" smtClean="0"/>
          </a:p>
          <a:p>
            <a:r>
              <a:rPr lang="es-MX" dirty="0" err="1" smtClean="0"/>
              <a:t>Account</a:t>
            </a:r>
            <a:r>
              <a:rPr lang="es-MX" dirty="0" smtClean="0"/>
              <a:t> </a:t>
            </a:r>
            <a:r>
              <a:rPr lang="es-MX" dirty="0" err="1" smtClean="0"/>
              <a:t>holders</a:t>
            </a:r>
            <a:r>
              <a:rPr lang="es-MX" dirty="0" smtClean="0"/>
              <a:t> </a:t>
            </a:r>
            <a:r>
              <a:rPr lang="es-MX" dirty="0" err="1" smtClean="0"/>
              <a:t>will</a:t>
            </a:r>
            <a:r>
              <a:rPr lang="es-MX" dirty="0" smtClean="0"/>
              <a:t> </a:t>
            </a:r>
            <a:r>
              <a:rPr lang="es-MX" dirty="0" err="1" smtClean="0"/>
              <a:t>be</a:t>
            </a:r>
            <a:r>
              <a:rPr lang="es-MX" dirty="0" smtClean="0"/>
              <a:t> </a:t>
            </a:r>
            <a:r>
              <a:rPr lang="es-MX" dirty="0" err="1" smtClean="0"/>
              <a:t>able</a:t>
            </a:r>
            <a:r>
              <a:rPr lang="es-MX" dirty="0" smtClean="0"/>
              <a:t> </a:t>
            </a:r>
            <a:r>
              <a:rPr lang="es-MX" dirty="0" err="1" smtClean="0"/>
              <a:t>to</a:t>
            </a:r>
            <a:r>
              <a:rPr lang="es-MX" dirty="0" smtClean="0"/>
              <a:t> </a:t>
            </a:r>
            <a:r>
              <a:rPr lang="es-MX" dirty="0" err="1" smtClean="0"/>
              <a:t>annotate</a:t>
            </a:r>
            <a:r>
              <a:rPr lang="es-MX" dirty="0" smtClean="0"/>
              <a:t> </a:t>
            </a:r>
            <a:r>
              <a:rPr lang="es-MX" dirty="0" err="1" smtClean="0"/>
              <a:t>entries</a:t>
            </a:r>
            <a:r>
              <a:rPr lang="es-MX" dirty="0" smtClean="0"/>
              <a:t> </a:t>
            </a:r>
            <a:r>
              <a:rPr lang="es-MX" dirty="0" err="1" smtClean="0"/>
              <a:t>or</a:t>
            </a:r>
            <a:r>
              <a:rPr lang="es-MX" dirty="0" smtClean="0"/>
              <a:t> </a:t>
            </a:r>
            <a:r>
              <a:rPr lang="es-MX" dirty="0" err="1" smtClean="0"/>
              <a:t>create</a:t>
            </a:r>
            <a:r>
              <a:rPr lang="es-MX" dirty="0" smtClean="0"/>
              <a:t> </a:t>
            </a:r>
            <a:r>
              <a:rPr lang="es-MX" dirty="0" err="1" smtClean="0"/>
              <a:t>their</a:t>
            </a:r>
            <a:r>
              <a:rPr lang="es-MX" dirty="0" smtClean="0"/>
              <a:t> </a:t>
            </a:r>
            <a:r>
              <a:rPr lang="es-MX" dirty="0" err="1" smtClean="0"/>
              <a:t>own</a:t>
            </a:r>
            <a:r>
              <a:rPr lang="es-MX" dirty="0" smtClean="0"/>
              <a:t> </a:t>
            </a:r>
            <a:r>
              <a:rPr lang="es-MX" dirty="0" err="1" smtClean="0"/>
              <a:t>projects</a:t>
            </a:r>
            <a:r>
              <a:rPr lang="es-MX" dirty="0" smtClean="0"/>
              <a:t>. Note </a:t>
            </a:r>
            <a:r>
              <a:rPr lang="es-MX" dirty="0" err="1" smtClean="0"/>
              <a:t>that</a:t>
            </a:r>
            <a:r>
              <a:rPr lang="es-MX" dirty="0" smtClean="0"/>
              <a:t> </a:t>
            </a:r>
            <a:r>
              <a:rPr lang="es-MX" dirty="0" err="1" smtClean="0"/>
              <a:t>unlike</a:t>
            </a:r>
            <a:r>
              <a:rPr lang="es-MX" dirty="0" smtClean="0"/>
              <a:t> </a:t>
            </a:r>
            <a:r>
              <a:rPr lang="es-MX" dirty="0" err="1" smtClean="0"/>
              <a:t>inaturalist</a:t>
            </a:r>
            <a:r>
              <a:rPr lang="es-MX" dirty="0" smtClean="0"/>
              <a:t> and </a:t>
            </a:r>
            <a:r>
              <a:rPr lang="es-MX" dirty="0" err="1" smtClean="0"/>
              <a:t>other</a:t>
            </a:r>
            <a:r>
              <a:rPr lang="es-MX" dirty="0" smtClean="0"/>
              <a:t> </a:t>
            </a:r>
            <a:r>
              <a:rPr lang="es-MX" dirty="0" err="1" smtClean="0"/>
              <a:t>citizen</a:t>
            </a:r>
            <a:r>
              <a:rPr lang="es-MX" dirty="0" smtClean="0"/>
              <a:t> </a:t>
            </a:r>
            <a:r>
              <a:rPr lang="es-MX" dirty="0" err="1" smtClean="0"/>
              <a:t>sciencce</a:t>
            </a:r>
            <a:r>
              <a:rPr lang="es-MX" dirty="0" smtClean="0"/>
              <a:t> online </a:t>
            </a:r>
            <a:r>
              <a:rPr lang="es-MX" dirty="0" err="1" smtClean="0"/>
              <a:t>systems</a:t>
            </a:r>
            <a:r>
              <a:rPr lang="es-MX" dirty="0" smtClean="0"/>
              <a:t>, DEMCA </a:t>
            </a:r>
            <a:r>
              <a:rPr lang="es-MX" dirty="0" err="1" smtClean="0"/>
              <a:t>is</a:t>
            </a:r>
            <a:r>
              <a:rPr lang="es-MX" dirty="0" smtClean="0"/>
              <a:t> </a:t>
            </a:r>
            <a:r>
              <a:rPr lang="es-MX" dirty="0" err="1" smtClean="0"/>
              <a:t>project</a:t>
            </a:r>
            <a:r>
              <a:rPr lang="es-MX" dirty="0" smtClean="0"/>
              <a:t> </a:t>
            </a:r>
            <a:r>
              <a:rPr lang="es-MX" dirty="0" err="1" smtClean="0"/>
              <a:t>oriented</a:t>
            </a:r>
            <a:r>
              <a:rPr lang="es-MX" dirty="0" smtClean="0"/>
              <a:t>. </a:t>
            </a:r>
            <a:r>
              <a:rPr lang="es-MX" dirty="0" err="1" smtClean="0"/>
              <a:t>To</a:t>
            </a:r>
            <a:r>
              <a:rPr lang="es-MX" dirty="0" smtClean="0"/>
              <a:t> </a:t>
            </a:r>
            <a:r>
              <a:rPr lang="es-MX" dirty="0" err="1" smtClean="0"/>
              <a:t>create</a:t>
            </a:r>
            <a:r>
              <a:rPr lang="es-MX" dirty="0" smtClean="0"/>
              <a:t> </a:t>
            </a:r>
            <a:r>
              <a:rPr lang="es-MX" dirty="0" err="1" smtClean="0"/>
              <a:t>an</a:t>
            </a:r>
            <a:r>
              <a:rPr lang="es-MX" dirty="0" smtClean="0"/>
              <a:t> </a:t>
            </a:r>
            <a:r>
              <a:rPr lang="es-MX" dirty="0" err="1" smtClean="0"/>
              <a:t>authorized</a:t>
            </a:r>
            <a:r>
              <a:rPr lang="es-MX" dirty="0" smtClean="0"/>
              <a:t> </a:t>
            </a:r>
            <a:r>
              <a:rPr lang="es-MX" dirty="0" err="1" smtClean="0"/>
              <a:t>account</a:t>
            </a:r>
            <a:r>
              <a:rPr lang="es-MX" dirty="0" smtClean="0"/>
              <a:t> </a:t>
            </a:r>
            <a:r>
              <a:rPr lang="es-MX" dirty="0" err="1" smtClean="0"/>
              <a:t>an</a:t>
            </a:r>
            <a:r>
              <a:rPr lang="es-MX" dirty="0" smtClean="0"/>
              <a:t> individual </a:t>
            </a:r>
            <a:r>
              <a:rPr lang="es-MX" dirty="0" err="1" smtClean="0"/>
              <a:t>or</a:t>
            </a:r>
            <a:r>
              <a:rPr lang="es-MX" dirty="0" smtClean="0"/>
              <a:t> </a:t>
            </a:r>
            <a:r>
              <a:rPr lang="es-MX" dirty="0" err="1" smtClean="0"/>
              <a:t>group</a:t>
            </a:r>
            <a:r>
              <a:rPr lang="es-MX" dirty="0" smtClean="0"/>
              <a:t> </a:t>
            </a:r>
            <a:r>
              <a:rPr lang="es-MX" dirty="0" err="1" smtClean="0"/>
              <a:t>will</a:t>
            </a:r>
            <a:r>
              <a:rPr lang="es-MX" dirty="0" smtClean="0"/>
              <a:t> </a:t>
            </a:r>
            <a:r>
              <a:rPr lang="es-MX" dirty="0" err="1" smtClean="0"/>
              <a:t>need</a:t>
            </a:r>
            <a:r>
              <a:rPr lang="es-MX" dirty="0" smtClean="0"/>
              <a:t> </a:t>
            </a:r>
            <a:r>
              <a:rPr lang="es-MX" dirty="0" err="1" smtClean="0"/>
              <a:t>to</a:t>
            </a:r>
            <a:r>
              <a:rPr lang="es-MX" dirty="0" smtClean="0"/>
              <a:t> </a:t>
            </a:r>
            <a:r>
              <a:rPr lang="es-MX" dirty="0" err="1" smtClean="0"/>
              <a:t>create</a:t>
            </a:r>
            <a:r>
              <a:rPr lang="es-MX" dirty="0" smtClean="0"/>
              <a:t> a </a:t>
            </a:r>
            <a:r>
              <a:rPr lang="es-MX" dirty="0" err="1" smtClean="0"/>
              <a:t>strategy</a:t>
            </a:r>
            <a:r>
              <a:rPr lang="es-MX" dirty="0" smtClean="0"/>
              <a:t> </a:t>
            </a:r>
            <a:r>
              <a:rPr lang="es-MX" dirty="0" err="1" smtClean="0"/>
              <a:t>for</a:t>
            </a:r>
            <a:r>
              <a:rPr lang="es-MX" dirty="0" smtClean="0"/>
              <a:t> </a:t>
            </a:r>
            <a:r>
              <a:rPr lang="es-MX" dirty="0" err="1" smtClean="0"/>
              <a:t>documentation</a:t>
            </a:r>
            <a:r>
              <a:rPr lang="es-MX" dirty="0" smtClean="0"/>
              <a:t>. </a:t>
            </a:r>
            <a:r>
              <a:rPr lang="es-MX" dirty="0" err="1" smtClean="0"/>
              <a:t>It</a:t>
            </a:r>
            <a:r>
              <a:rPr lang="es-MX" dirty="0" smtClean="0"/>
              <a:t> can </a:t>
            </a:r>
            <a:r>
              <a:rPr lang="es-MX" dirty="0" err="1" smtClean="0"/>
              <a:t>be</a:t>
            </a:r>
            <a:r>
              <a:rPr lang="es-MX" dirty="0" smtClean="0"/>
              <a:t> </a:t>
            </a:r>
            <a:r>
              <a:rPr lang="es-MX" dirty="0" err="1" smtClean="0"/>
              <a:t>simplel</a:t>
            </a:r>
            <a:r>
              <a:rPr lang="es-MX" dirty="0" smtClean="0"/>
              <a:t>: </a:t>
            </a:r>
            <a:r>
              <a:rPr lang="es-MX" dirty="0" err="1" smtClean="0"/>
              <a:t>Hymenoptera</a:t>
            </a:r>
            <a:r>
              <a:rPr lang="es-MX" dirty="0" smtClean="0"/>
              <a:t> </a:t>
            </a:r>
            <a:r>
              <a:rPr lang="es-MX" dirty="0" err="1" smtClean="0"/>
              <a:t>among</a:t>
            </a:r>
            <a:r>
              <a:rPr lang="es-MX" dirty="0" smtClean="0"/>
              <a:t> </a:t>
            </a:r>
            <a:r>
              <a:rPr lang="es-MX" dirty="0" err="1" smtClean="0"/>
              <a:t>the</a:t>
            </a:r>
            <a:r>
              <a:rPr lang="es-MX" dirty="0" smtClean="0"/>
              <a:t> Mixe. </a:t>
            </a:r>
            <a:r>
              <a:rPr lang="es-MX" dirty="0" err="1" smtClean="0"/>
              <a:t>Or</a:t>
            </a:r>
            <a:r>
              <a:rPr lang="es-MX" dirty="0" smtClean="0"/>
              <a:t> </a:t>
            </a:r>
            <a:r>
              <a:rPr lang="es-MX" dirty="0" err="1" smtClean="0"/>
              <a:t>complex</a:t>
            </a:r>
            <a:r>
              <a:rPr lang="es-MX" dirty="0" smtClean="0"/>
              <a:t> in </a:t>
            </a:r>
            <a:r>
              <a:rPr lang="es-MX" dirty="0" err="1" smtClean="0"/>
              <a:t>the</a:t>
            </a:r>
            <a:r>
              <a:rPr lang="es-MX" dirty="0" smtClean="0"/>
              <a:t> case of a </a:t>
            </a:r>
            <a:r>
              <a:rPr lang="es-MX" dirty="0" err="1" smtClean="0"/>
              <a:t>florist</a:t>
            </a:r>
            <a:r>
              <a:rPr lang="es-MX" dirty="0" smtClean="0"/>
              <a:t> and </a:t>
            </a:r>
            <a:r>
              <a:rPr lang="es-MX" dirty="0" err="1" smtClean="0"/>
              <a:t>ethnobotanical</a:t>
            </a:r>
            <a:r>
              <a:rPr lang="es-MX" dirty="0" smtClean="0"/>
              <a:t> </a:t>
            </a:r>
            <a:r>
              <a:rPr lang="es-MX" dirty="0" err="1" smtClean="0"/>
              <a:t>study</a:t>
            </a:r>
            <a:r>
              <a:rPr lang="es-MX" dirty="0" smtClean="0"/>
              <a:t>. </a:t>
            </a:r>
          </a:p>
          <a:p>
            <a:endParaRPr lang="es-MX" dirty="0" smtClean="0"/>
          </a:p>
          <a:p>
            <a:r>
              <a:rPr lang="es-MX" dirty="0" err="1" smtClean="0"/>
              <a:t>Three</a:t>
            </a:r>
            <a:r>
              <a:rPr lang="es-MX" dirty="0" smtClean="0"/>
              <a:t> </a:t>
            </a:r>
            <a:r>
              <a:rPr lang="es-MX" dirty="0" err="1" smtClean="0"/>
              <a:t>basic</a:t>
            </a:r>
            <a:r>
              <a:rPr lang="es-MX" dirty="0" smtClean="0"/>
              <a:t> </a:t>
            </a:r>
            <a:r>
              <a:rPr lang="es-MX" dirty="0" err="1" smtClean="0"/>
              <a:t>types</a:t>
            </a:r>
            <a:r>
              <a:rPr lang="es-MX" dirty="0" smtClean="0"/>
              <a:t> of </a:t>
            </a:r>
            <a:r>
              <a:rPr lang="es-MX" dirty="0" err="1" smtClean="0"/>
              <a:t>project</a:t>
            </a:r>
            <a:endParaRPr lang="es-MX" dirty="0" smtClean="0"/>
          </a:p>
          <a:p>
            <a:endParaRPr lang="es-MX" dirty="0" smtClean="0"/>
          </a:p>
          <a:p>
            <a:pPr marL="228600" indent="-228600">
              <a:buAutoNum type="arabicPeriod"/>
            </a:pPr>
            <a:r>
              <a:rPr lang="es-MX" dirty="0" err="1" smtClean="0"/>
              <a:t>Collection</a:t>
            </a:r>
            <a:r>
              <a:rPr lang="es-MX" dirty="0" smtClean="0"/>
              <a:t>: </a:t>
            </a:r>
            <a:r>
              <a:rPr lang="es-MX" dirty="0" err="1" smtClean="0"/>
              <a:t>Physical</a:t>
            </a:r>
            <a:r>
              <a:rPr lang="es-MX" dirty="0" smtClean="0"/>
              <a:t> </a:t>
            </a:r>
            <a:r>
              <a:rPr lang="es-MX" dirty="0" err="1" smtClean="0"/>
              <a:t>specimens</a:t>
            </a:r>
            <a:r>
              <a:rPr lang="es-MX" dirty="0" smtClean="0"/>
              <a:t> </a:t>
            </a:r>
            <a:r>
              <a:rPr lang="es-MX" dirty="0" err="1" smtClean="0"/>
              <a:t>or</a:t>
            </a:r>
            <a:r>
              <a:rPr lang="es-MX" dirty="0" smtClean="0"/>
              <a:t> </a:t>
            </a:r>
            <a:r>
              <a:rPr lang="es-MX" dirty="0" err="1" smtClean="0"/>
              <a:t>recorded</a:t>
            </a:r>
            <a:r>
              <a:rPr lang="es-MX" dirty="0" smtClean="0"/>
              <a:t> (</a:t>
            </a:r>
            <a:r>
              <a:rPr lang="es-MX" dirty="0" err="1" smtClean="0"/>
              <a:t>photographed</a:t>
            </a:r>
            <a:r>
              <a:rPr lang="es-MX" dirty="0" smtClean="0"/>
              <a:t>) </a:t>
            </a:r>
            <a:r>
              <a:rPr lang="es-MX" dirty="0" err="1" smtClean="0"/>
              <a:t>observations</a:t>
            </a:r>
            <a:r>
              <a:rPr lang="es-MX" dirty="0" smtClean="0"/>
              <a:t>.</a:t>
            </a:r>
          </a:p>
          <a:p>
            <a:pPr marL="228600" indent="-228600">
              <a:buAutoNum type="arabicPeriod"/>
            </a:pPr>
            <a:r>
              <a:rPr lang="es-MX" dirty="0" err="1" smtClean="0"/>
              <a:t>Resources</a:t>
            </a:r>
            <a:r>
              <a:rPr lang="es-MX" dirty="0" smtClean="0"/>
              <a:t>: </a:t>
            </a:r>
            <a:r>
              <a:rPr lang="es-MX" dirty="0" err="1" smtClean="0"/>
              <a:t>Published</a:t>
            </a:r>
            <a:r>
              <a:rPr lang="es-MX" dirty="0" smtClean="0"/>
              <a:t> and </a:t>
            </a:r>
            <a:r>
              <a:rPr lang="es-MX" dirty="0" err="1" smtClean="0"/>
              <a:t>unpublished</a:t>
            </a:r>
            <a:r>
              <a:rPr lang="es-MX" dirty="0" smtClean="0"/>
              <a:t> (ms) </a:t>
            </a:r>
            <a:r>
              <a:rPr lang="es-MX" dirty="0" err="1" smtClean="0"/>
              <a:t>resources</a:t>
            </a:r>
            <a:r>
              <a:rPr lang="es-MX" dirty="0" smtClean="0"/>
              <a:t>, </a:t>
            </a:r>
            <a:r>
              <a:rPr lang="es-MX" dirty="0" err="1" smtClean="0"/>
              <a:t>herbarium</a:t>
            </a:r>
            <a:r>
              <a:rPr lang="es-MX" dirty="0" smtClean="0"/>
              <a:t> and </a:t>
            </a:r>
            <a:r>
              <a:rPr lang="es-MX" dirty="0" err="1" smtClean="0"/>
              <a:t>museum</a:t>
            </a:r>
            <a:r>
              <a:rPr lang="es-MX" dirty="0" smtClean="0"/>
              <a:t> </a:t>
            </a:r>
            <a:r>
              <a:rPr lang="es-MX" dirty="0" err="1" smtClean="0"/>
              <a:t>labels</a:t>
            </a:r>
            <a:r>
              <a:rPr lang="es-MX" dirty="0" smtClean="0"/>
              <a:t>, etc.</a:t>
            </a:r>
          </a:p>
          <a:p>
            <a:pPr marL="228600" indent="-228600">
              <a:buAutoNum type="arabicPeriod"/>
            </a:pPr>
            <a:r>
              <a:rPr lang="es-MX" dirty="0" err="1" smtClean="0"/>
              <a:t>Elicitation</a:t>
            </a:r>
            <a:r>
              <a:rPr lang="es-MX" dirty="0" smtClean="0"/>
              <a:t>: </a:t>
            </a:r>
            <a:r>
              <a:rPr lang="es-MX" dirty="0" err="1" smtClean="0"/>
              <a:t>Work</a:t>
            </a:r>
            <a:r>
              <a:rPr lang="es-MX" dirty="0" smtClean="0"/>
              <a:t> </a:t>
            </a:r>
            <a:r>
              <a:rPr lang="es-MX" dirty="0" err="1" smtClean="0"/>
              <a:t>with</a:t>
            </a:r>
            <a:r>
              <a:rPr lang="es-MX" dirty="0" smtClean="0"/>
              <a:t> </a:t>
            </a:r>
            <a:r>
              <a:rPr lang="es-MX" dirty="0" err="1" smtClean="0"/>
              <a:t>one</a:t>
            </a:r>
            <a:r>
              <a:rPr lang="es-MX" dirty="0" smtClean="0"/>
              <a:t> </a:t>
            </a:r>
            <a:r>
              <a:rPr lang="es-MX" dirty="0" err="1" smtClean="0"/>
              <a:t>or</a:t>
            </a:r>
            <a:r>
              <a:rPr lang="es-MX" dirty="0" smtClean="0"/>
              <a:t> more </a:t>
            </a:r>
            <a:r>
              <a:rPr lang="es-MX" dirty="0" err="1" smtClean="0"/>
              <a:t>speakers</a:t>
            </a:r>
            <a:r>
              <a:rPr lang="es-MX" dirty="0" smtClean="0"/>
              <a:t>, </a:t>
            </a:r>
            <a:r>
              <a:rPr lang="es-MX" dirty="0" err="1" smtClean="0"/>
              <a:t>including</a:t>
            </a:r>
            <a:r>
              <a:rPr lang="es-MX" dirty="0" smtClean="0"/>
              <a:t> cases in </a:t>
            </a:r>
            <a:r>
              <a:rPr lang="es-MX" dirty="0" err="1" smtClean="0"/>
              <a:t>which</a:t>
            </a:r>
            <a:r>
              <a:rPr lang="es-MX" dirty="0" smtClean="0"/>
              <a:t> </a:t>
            </a:r>
            <a:r>
              <a:rPr lang="es-MX" dirty="0" err="1" smtClean="0"/>
              <a:t>the</a:t>
            </a:r>
            <a:r>
              <a:rPr lang="es-MX" dirty="0" smtClean="0"/>
              <a:t> </a:t>
            </a:r>
            <a:r>
              <a:rPr lang="es-MX" dirty="0" err="1" smtClean="0"/>
              <a:t>project</a:t>
            </a:r>
            <a:r>
              <a:rPr lang="es-MX" dirty="0" smtClean="0"/>
              <a:t> manager “</a:t>
            </a:r>
            <a:r>
              <a:rPr lang="es-MX" dirty="0" err="1" smtClean="0"/>
              <a:t>eliciits</a:t>
            </a:r>
            <a:r>
              <a:rPr lang="es-MX" dirty="0" smtClean="0"/>
              <a:t>” </a:t>
            </a:r>
            <a:r>
              <a:rPr lang="es-MX" dirty="0" err="1" smtClean="0"/>
              <a:t>his</a:t>
            </a:r>
            <a:r>
              <a:rPr lang="es-MX" dirty="0" smtClean="0"/>
              <a:t> </a:t>
            </a:r>
            <a:r>
              <a:rPr lang="es-MX" dirty="0" err="1" smtClean="0"/>
              <a:t>or</a:t>
            </a:r>
            <a:r>
              <a:rPr lang="es-MX" dirty="0" smtClean="0"/>
              <a:t> </a:t>
            </a:r>
            <a:r>
              <a:rPr lang="es-MX" dirty="0" err="1" smtClean="0"/>
              <a:t>her</a:t>
            </a:r>
            <a:r>
              <a:rPr lang="es-MX" dirty="0" smtClean="0"/>
              <a:t> </a:t>
            </a:r>
            <a:r>
              <a:rPr lang="es-MX" dirty="0" err="1" smtClean="0"/>
              <a:t>own</a:t>
            </a:r>
            <a:r>
              <a:rPr lang="es-MX" dirty="0" smtClean="0"/>
              <a:t> </a:t>
            </a:r>
            <a:r>
              <a:rPr lang="es-MX" dirty="0" err="1" smtClean="0"/>
              <a:t>list</a:t>
            </a:r>
            <a:r>
              <a:rPr lang="es-MX" dirty="0" smtClean="0"/>
              <a:t> of </a:t>
            </a:r>
            <a:r>
              <a:rPr lang="es-MX" dirty="0" err="1" smtClean="0"/>
              <a:t>biotaxa</a:t>
            </a:r>
            <a:endParaRPr lang="es-MX" dirty="0" smtClean="0"/>
          </a:p>
          <a:p>
            <a:pPr marL="228600" indent="-228600">
              <a:buAutoNum type="arabicPeriod"/>
            </a:pPr>
            <a:endParaRPr lang="es-MX" dirty="0" smtClean="0"/>
          </a:p>
          <a:p>
            <a:pPr marL="228600" indent="-228600"/>
            <a:r>
              <a:rPr lang="es-MX" dirty="0" err="1" smtClean="0"/>
              <a:t>Registered</a:t>
            </a:r>
            <a:r>
              <a:rPr lang="es-MX" dirty="0" smtClean="0"/>
              <a:t> </a:t>
            </a:r>
            <a:r>
              <a:rPr lang="es-MX" dirty="0" err="1" smtClean="0"/>
              <a:t>users</a:t>
            </a:r>
            <a:r>
              <a:rPr lang="es-MX" dirty="0" smtClean="0"/>
              <a:t> are </a:t>
            </a:r>
            <a:r>
              <a:rPr lang="es-MX" dirty="0" err="1" smtClean="0"/>
              <a:t>also</a:t>
            </a:r>
            <a:r>
              <a:rPr lang="es-MX" dirty="0" smtClean="0"/>
              <a:t> </a:t>
            </a:r>
            <a:r>
              <a:rPr lang="es-MX" dirty="0" err="1" smtClean="0"/>
              <a:t>able</a:t>
            </a:r>
            <a:r>
              <a:rPr lang="es-MX" dirty="0" smtClean="0"/>
              <a:t> </a:t>
            </a:r>
            <a:r>
              <a:rPr lang="es-MX" dirty="0" err="1" smtClean="0"/>
              <a:t>to</a:t>
            </a:r>
            <a:r>
              <a:rPr lang="es-MX" dirty="0" smtClean="0"/>
              <a:t> </a:t>
            </a:r>
            <a:r>
              <a:rPr lang="es-MX" dirty="0" err="1" smtClean="0"/>
              <a:t>annotate</a:t>
            </a:r>
            <a:r>
              <a:rPr lang="es-MX" dirty="0" smtClean="0"/>
              <a:t> </a:t>
            </a:r>
            <a:r>
              <a:rPr lang="es-MX" dirty="0" err="1" smtClean="0"/>
              <a:t>any</a:t>
            </a:r>
            <a:r>
              <a:rPr lang="es-MX" dirty="0" smtClean="0"/>
              <a:t> </a:t>
            </a:r>
            <a:r>
              <a:rPr lang="es-MX" dirty="0" err="1" smtClean="0"/>
              <a:t>entry</a:t>
            </a:r>
            <a:r>
              <a:rPr lang="es-MX" dirty="0" smtClean="0"/>
              <a:t> in a wiki-</a:t>
            </a:r>
            <a:r>
              <a:rPr lang="es-MX" dirty="0" err="1" smtClean="0"/>
              <a:t>type</a:t>
            </a:r>
            <a:r>
              <a:rPr lang="es-MX" dirty="0" smtClean="0"/>
              <a:t> </a:t>
            </a:r>
            <a:r>
              <a:rPr lang="es-MX" dirty="0" err="1" smtClean="0"/>
              <a:t>way</a:t>
            </a:r>
            <a:r>
              <a:rPr lang="es-MX" dirty="0" smtClean="0"/>
              <a:t>, </a:t>
            </a:r>
            <a:r>
              <a:rPr lang="es-MX" dirty="0" err="1" smtClean="0"/>
              <a:t>e.g</a:t>
            </a:r>
            <a:r>
              <a:rPr lang="es-MX" dirty="0" smtClean="0"/>
              <a:t>,. </a:t>
            </a:r>
            <a:r>
              <a:rPr lang="es-MX" dirty="0" err="1" smtClean="0"/>
              <a:t>Correcting</a:t>
            </a:r>
            <a:r>
              <a:rPr lang="es-MX" dirty="0" smtClean="0"/>
              <a:t> a </a:t>
            </a:r>
            <a:r>
              <a:rPr lang="es-MX" dirty="0" err="1" smtClean="0"/>
              <a:t>vernacular</a:t>
            </a:r>
            <a:r>
              <a:rPr lang="es-MX" dirty="0" smtClean="0"/>
              <a:t> </a:t>
            </a:r>
            <a:r>
              <a:rPr lang="es-MX" dirty="0" err="1" smtClean="0"/>
              <a:t>name</a:t>
            </a:r>
            <a:r>
              <a:rPr lang="es-MX" dirty="0" smtClean="0"/>
              <a:t> </a:t>
            </a:r>
            <a:r>
              <a:rPr lang="es-MX" dirty="0" err="1" smtClean="0"/>
              <a:t>or</a:t>
            </a:r>
            <a:r>
              <a:rPr lang="es-MX" dirty="0" smtClean="0"/>
              <a:t> </a:t>
            </a:r>
            <a:r>
              <a:rPr lang="es-MX" dirty="0" err="1" smtClean="0"/>
              <a:t>translation</a:t>
            </a:r>
            <a:r>
              <a:rPr lang="es-MX" dirty="0" smtClean="0"/>
              <a:t>, </a:t>
            </a:r>
            <a:r>
              <a:rPr lang="es-MX" dirty="0" err="1" smtClean="0"/>
              <a:t>commenting</a:t>
            </a:r>
            <a:r>
              <a:rPr lang="es-MX" dirty="0" smtClean="0"/>
              <a:t> </a:t>
            </a:r>
            <a:r>
              <a:rPr lang="es-MX" dirty="0" err="1" smtClean="0"/>
              <a:t>on</a:t>
            </a:r>
            <a:r>
              <a:rPr lang="es-MX" dirty="0" smtClean="0"/>
              <a:t> </a:t>
            </a:r>
            <a:r>
              <a:rPr lang="es-MX" dirty="0" err="1" smtClean="0"/>
              <a:t>cognates</a:t>
            </a:r>
            <a:r>
              <a:rPr lang="es-MX" dirty="0" smtClean="0"/>
              <a:t>, </a:t>
            </a:r>
            <a:r>
              <a:rPr lang="es-MX" dirty="0" err="1" smtClean="0"/>
              <a:t>loans</a:t>
            </a:r>
            <a:r>
              <a:rPr lang="es-MX" dirty="0" smtClean="0"/>
              <a:t>, calques.</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importance of the taxonomic hierarchy in </a:t>
            </a:r>
            <a:r>
              <a:rPr lang="en-US" dirty="0" err="1" smtClean="0"/>
              <a:t>Glottocode</a:t>
            </a:r>
            <a:r>
              <a:rPr lang="en-US" dirty="0" smtClean="0"/>
              <a:t> that allows </a:t>
            </a:r>
            <a:r>
              <a:rPr lang="en-US" dirty="0" err="1" smtClean="0"/>
              <a:t>monophylectic</a:t>
            </a:r>
            <a:r>
              <a:rPr lang="en-US" dirty="0" smtClean="0"/>
              <a:t> searches as well as </a:t>
            </a:r>
            <a:r>
              <a:rPr lang="en-US" dirty="0" err="1" smtClean="0"/>
              <a:t>polyphylectic</a:t>
            </a:r>
            <a:r>
              <a:rPr lang="en-US" dirty="0" smtClean="0"/>
              <a:t> and </a:t>
            </a:r>
            <a:r>
              <a:rPr lang="en-US" dirty="0" err="1" smtClean="0"/>
              <a:t>paraphylectic</a:t>
            </a:r>
            <a:r>
              <a:rPr lang="en-US" dirty="0" smtClean="0"/>
              <a:t> searches</a:t>
            </a:r>
            <a:r>
              <a:rPr lang="en-US" dirty="0" smtClean="0"/>
              <a:t>.</a:t>
            </a:r>
          </a:p>
          <a:p>
            <a:endParaRPr lang="es-MX" dirty="0" smtClean="0"/>
          </a:p>
          <a:p>
            <a:r>
              <a:rPr lang="es-MX" dirty="0" smtClean="0"/>
              <a:t>As a </a:t>
            </a:r>
            <a:r>
              <a:rPr lang="es-MX" dirty="0" err="1" smtClean="0"/>
              <a:t>language</a:t>
            </a:r>
            <a:r>
              <a:rPr lang="es-MX" dirty="0" smtClean="0"/>
              <a:t> </a:t>
            </a:r>
            <a:r>
              <a:rPr lang="es-MX" dirty="0" err="1" smtClean="0"/>
              <a:t>is</a:t>
            </a:r>
            <a:r>
              <a:rPr lang="es-MX" dirty="0" smtClean="0"/>
              <a:t> </a:t>
            </a:r>
            <a:r>
              <a:rPr lang="es-MX" dirty="0" err="1" smtClean="0"/>
              <a:t>type</a:t>
            </a:r>
            <a:r>
              <a:rPr lang="es-MX" dirty="0" err="1" smtClean="0"/>
              <a:t>d</a:t>
            </a:r>
            <a:r>
              <a:rPr lang="es-MX" dirty="0" smtClean="0"/>
              <a:t> in a </a:t>
            </a:r>
            <a:r>
              <a:rPr lang="es-MX" dirty="0" err="1" smtClean="0"/>
              <a:t>drop-down</a:t>
            </a:r>
            <a:r>
              <a:rPr lang="es-MX" dirty="0" smtClean="0"/>
              <a:t> </a:t>
            </a:r>
            <a:r>
              <a:rPr lang="es-MX" dirty="0" err="1" smtClean="0"/>
              <a:t>list</a:t>
            </a:r>
            <a:r>
              <a:rPr lang="es-MX" dirty="0" smtClean="0"/>
              <a:t> of </a:t>
            </a:r>
            <a:r>
              <a:rPr lang="es-MX" dirty="0" err="1" smtClean="0"/>
              <a:t>potential</a:t>
            </a:r>
            <a:r>
              <a:rPr lang="es-MX" dirty="0" smtClean="0"/>
              <a:t> </a:t>
            </a:r>
            <a:r>
              <a:rPr lang="es-MX" dirty="0" err="1" smtClean="0"/>
              <a:t>matches</a:t>
            </a:r>
            <a:r>
              <a:rPr lang="es-MX" dirty="0" smtClean="0"/>
              <a:t> </a:t>
            </a:r>
            <a:r>
              <a:rPr lang="es-MX" dirty="0" err="1" smtClean="0"/>
              <a:t>is</a:t>
            </a:r>
            <a:r>
              <a:rPr lang="es-MX" dirty="0" smtClean="0"/>
              <a:t> </a:t>
            </a:r>
            <a:r>
              <a:rPr lang="es-MX" dirty="0" err="1" smtClean="0"/>
              <a:t>displayed</a:t>
            </a:r>
            <a:r>
              <a:rPr lang="es-MX" dirty="0" smtClean="0"/>
              <a:t>; </a:t>
            </a:r>
            <a:r>
              <a:rPr lang="es-MX" dirty="0" err="1" smtClean="0"/>
              <a:t>the</a:t>
            </a:r>
            <a:r>
              <a:rPr lang="es-MX" dirty="0" smtClean="0"/>
              <a:t> manager </a:t>
            </a:r>
            <a:r>
              <a:rPr lang="es-MX" dirty="0" err="1" smtClean="0"/>
              <a:t>then</a:t>
            </a:r>
            <a:r>
              <a:rPr lang="es-MX" dirty="0" smtClean="0"/>
              <a:t> </a:t>
            </a:r>
            <a:r>
              <a:rPr lang="es-MX" dirty="0" err="1" smtClean="0"/>
              <a:t>selects</a:t>
            </a:r>
            <a:r>
              <a:rPr lang="es-MX" dirty="0" smtClean="0"/>
              <a:t> </a:t>
            </a:r>
            <a:r>
              <a:rPr lang="es-MX" dirty="0" err="1" smtClean="0"/>
              <a:t>the</a:t>
            </a:r>
            <a:r>
              <a:rPr lang="es-MX" dirty="0" smtClean="0"/>
              <a:t> </a:t>
            </a:r>
            <a:r>
              <a:rPr lang="es-MX" dirty="0" err="1" smtClean="0"/>
              <a:t>correct</a:t>
            </a:r>
            <a:r>
              <a:rPr lang="es-MX" dirty="0" smtClean="0"/>
              <a:t> </a:t>
            </a:r>
            <a:r>
              <a:rPr lang="es-MX" dirty="0" err="1" smtClean="0"/>
              <a:t>language</a:t>
            </a:r>
            <a:r>
              <a:rPr lang="es-MX" dirty="0" smtClean="0"/>
              <a:t>.</a:t>
            </a:r>
          </a:p>
          <a:p>
            <a:endParaRPr lang="es-MX" dirty="0" smtClean="0"/>
          </a:p>
          <a:p>
            <a:r>
              <a:rPr lang="es-MX" dirty="0" smtClean="0"/>
              <a:t>Note </a:t>
            </a:r>
            <a:r>
              <a:rPr lang="es-MX" dirty="0" err="1" smtClean="0"/>
              <a:t>that</a:t>
            </a:r>
            <a:r>
              <a:rPr lang="es-MX" dirty="0" smtClean="0"/>
              <a:t> </a:t>
            </a:r>
            <a:r>
              <a:rPr lang="es-MX" dirty="0" err="1" smtClean="0"/>
              <a:t>many</a:t>
            </a:r>
            <a:r>
              <a:rPr lang="es-MX" dirty="0" smtClean="0"/>
              <a:t> </a:t>
            </a:r>
            <a:r>
              <a:rPr lang="es-MX" dirty="0" err="1" smtClean="0"/>
              <a:t>languages</a:t>
            </a:r>
            <a:r>
              <a:rPr lang="es-MX" dirty="0" smtClean="0"/>
              <a:t> </a:t>
            </a:r>
            <a:r>
              <a:rPr lang="es-MX" dirty="0" err="1" smtClean="0"/>
              <a:t>have</a:t>
            </a:r>
            <a:r>
              <a:rPr lang="es-MX" dirty="0" smtClean="0"/>
              <a:t> a </a:t>
            </a:r>
            <a:r>
              <a:rPr lang="es-MX" dirty="0" err="1" smtClean="0"/>
              <a:t>Glottocode</a:t>
            </a:r>
            <a:r>
              <a:rPr lang="es-MX" dirty="0" smtClean="0"/>
              <a:t>, </a:t>
            </a:r>
            <a:r>
              <a:rPr lang="es-MX" dirty="0" err="1" smtClean="0"/>
              <a:t>an</a:t>
            </a:r>
            <a:r>
              <a:rPr lang="es-MX" dirty="0" smtClean="0"/>
              <a:t> ISO 639-3 </a:t>
            </a:r>
            <a:r>
              <a:rPr lang="es-MX" dirty="0" err="1" smtClean="0"/>
              <a:t>code</a:t>
            </a:r>
            <a:r>
              <a:rPr lang="es-MX" dirty="0" smtClean="0"/>
              <a:t>, and a </a:t>
            </a:r>
            <a:r>
              <a:rPr lang="es-MX" dirty="0" err="1" smtClean="0"/>
              <a:t>common</a:t>
            </a:r>
            <a:r>
              <a:rPr lang="es-MX" dirty="0" smtClean="0"/>
              <a:t> </a:t>
            </a:r>
            <a:r>
              <a:rPr lang="es-MX" dirty="0" err="1" smtClean="0"/>
              <a:t>name</a:t>
            </a:r>
            <a:r>
              <a:rPr lang="es-MX" dirty="0" smtClean="0"/>
              <a:t>. </a:t>
            </a:r>
            <a:r>
              <a:rPr lang="es-MX" dirty="0" err="1" smtClean="0"/>
              <a:t>There</a:t>
            </a:r>
            <a:r>
              <a:rPr lang="es-MX" dirty="0" smtClean="0"/>
              <a:t> are </a:t>
            </a:r>
            <a:r>
              <a:rPr lang="es-MX" dirty="0" err="1" smtClean="0"/>
              <a:t>two</a:t>
            </a:r>
            <a:r>
              <a:rPr lang="es-MX" dirty="0" smtClean="0"/>
              <a:t> </a:t>
            </a:r>
            <a:r>
              <a:rPr lang="es-MX" dirty="0" err="1" smtClean="0"/>
              <a:t>reasons</a:t>
            </a:r>
            <a:r>
              <a:rPr lang="es-MX" dirty="0" smtClean="0"/>
              <a:t> </a:t>
            </a:r>
            <a:r>
              <a:rPr lang="es-MX" dirty="0" err="1" smtClean="0"/>
              <a:t>that</a:t>
            </a:r>
            <a:r>
              <a:rPr lang="es-MX" dirty="0" smtClean="0"/>
              <a:t> a </a:t>
            </a:r>
            <a:r>
              <a:rPr lang="es-MX" dirty="0" err="1" smtClean="0"/>
              <a:t>language</a:t>
            </a:r>
            <a:r>
              <a:rPr lang="es-MX" dirty="0" smtClean="0"/>
              <a:t> </a:t>
            </a:r>
            <a:r>
              <a:rPr lang="es-MX" dirty="0" err="1" smtClean="0"/>
              <a:t>many</a:t>
            </a:r>
            <a:r>
              <a:rPr lang="es-MX" dirty="0" smtClean="0"/>
              <a:t> </a:t>
            </a:r>
            <a:r>
              <a:rPr lang="es-MX" dirty="0" err="1" smtClean="0"/>
              <a:t>not</a:t>
            </a:r>
            <a:r>
              <a:rPr lang="es-MX" dirty="0" smtClean="0"/>
              <a:t> </a:t>
            </a:r>
            <a:r>
              <a:rPr lang="es-MX" dirty="0" err="1" smtClean="0"/>
              <a:t>have</a:t>
            </a:r>
            <a:r>
              <a:rPr lang="es-MX" dirty="0" smtClean="0"/>
              <a:t> </a:t>
            </a:r>
            <a:r>
              <a:rPr lang="es-MX" dirty="0" err="1" smtClean="0"/>
              <a:t>an</a:t>
            </a:r>
            <a:r>
              <a:rPr lang="es-MX" dirty="0" smtClean="0"/>
              <a:t> ISO </a:t>
            </a:r>
            <a:r>
              <a:rPr lang="es-MX" dirty="0" err="1" smtClean="0"/>
              <a:t>code</a:t>
            </a:r>
            <a:endParaRPr lang="es-MX" dirty="0" smtClean="0"/>
          </a:p>
          <a:p>
            <a:endParaRPr lang="es-MX" dirty="0" smtClean="0"/>
          </a:p>
          <a:p>
            <a:pPr marL="228600" indent="-228600">
              <a:buAutoNum type="arabicPeriod"/>
            </a:pPr>
            <a:r>
              <a:rPr lang="es-MX" dirty="0" err="1" smtClean="0"/>
              <a:t>It</a:t>
            </a:r>
            <a:r>
              <a:rPr lang="es-MX" dirty="0" smtClean="0"/>
              <a:t> </a:t>
            </a:r>
            <a:r>
              <a:rPr lang="es-MX" dirty="0" err="1" smtClean="0"/>
              <a:t>is</a:t>
            </a:r>
            <a:r>
              <a:rPr lang="es-MX" dirty="0" smtClean="0"/>
              <a:t> a </a:t>
            </a:r>
            <a:r>
              <a:rPr lang="es-MX" dirty="0" err="1" smtClean="0"/>
              <a:t>higher</a:t>
            </a:r>
            <a:r>
              <a:rPr lang="es-MX" dirty="0" smtClean="0"/>
              <a:t> </a:t>
            </a:r>
            <a:r>
              <a:rPr lang="es-MX" dirty="0" err="1" smtClean="0"/>
              <a:t>level</a:t>
            </a:r>
            <a:r>
              <a:rPr lang="es-MX" dirty="0" smtClean="0"/>
              <a:t> </a:t>
            </a:r>
            <a:r>
              <a:rPr lang="es-MX" dirty="0" err="1" smtClean="0"/>
              <a:t>unit</a:t>
            </a:r>
            <a:r>
              <a:rPr lang="es-MX" dirty="0" smtClean="0"/>
              <a:t>, and ISO </a:t>
            </a:r>
            <a:r>
              <a:rPr lang="es-MX" dirty="0" err="1" smtClean="0"/>
              <a:t>is</a:t>
            </a:r>
            <a:r>
              <a:rPr lang="es-MX" dirty="0" smtClean="0"/>
              <a:t> </a:t>
            </a:r>
            <a:r>
              <a:rPr lang="es-MX" dirty="0" err="1" smtClean="0"/>
              <a:t>simply</a:t>
            </a:r>
            <a:r>
              <a:rPr lang="es-MX" dirty="0" smtClean="0"/>
              <a:t> a </a:t>
            </a:r>
            <a:r>
              <a:rPr lang="es-MX" dirty="0" err="1" smtClean="0"/>
              <a:t>code</a:t>
            </a:r>
            <a:r>
              <a:rPr lang="es-MX" dirty="0" smtClean="0"/>
              <a:t> </a:t>
            </a:r>
            <a:r>
              <a:rPr lang="es-MX" dirty="0" err="1" smtClean="0"/>
              <a:t>for</a:t>
            </a:r>
            <a:r>
              <a:rPr lang="es-MX" dirty="0" smtClean="0"/>
              <a:t> terminal </a:t>
            </a:r>
            <a:r>
              <a:rPr lang="es-MX" dirty="0" err="1" smtClean="0"/>
              <a:t>taxa</a:t>
            </a:r>
            <a:r>
              <a:rPr lang="es-MX" dirty="0" smtClean="0"/>
              <a:t>. Note </a:t>
            </a:r>
            <a:r>
              <a:rPr lang="es-MX" dirty="0" err="1" smtClean="0"/>
              <a:t>the</a:t>
            </a:r>
            <a:r>
              <a:rPr lang="es-MX" dirty="0" smtClean="0"/>
              <a:t> </a:t>
            </a:r>
            <a:r>
              <a:rPr lang="es-MX" dirty="0" err="1" smtClean="0"/>
              <a:t>advantage</a:t>
            </a:r>
            <a:r>
              <a:rPr lang="es-MX" dirty="0" smtClean="0"/>
              <a:t> of a </a:t>
            </a:r>
            <a:r>
              <a:rPr lang="es-MX" dirty="0" err="1" smtClean="0"/>
              <a:t>taxonomic</a:t>
            </a:r>
            <a:r>
              <a:rPr lang="es-MX" dirty="0" smtClean="0"/>
              <a:t> </a:t>
            </a:r>
            <a:r>
              <a:rPr lang="es-MX" dirty="0" err="1" smtClean="0"/>
              <a:t>hierarchy</a:t>
            </a:r>
            <a:r>
              <a:rPr lang="es-MX" dirty="0" smtClean="0"/>
              <a:t> </a:t>
            </a:r>
            <a:r>
              <a:rPr lang="es-MX" dirty="0" err="1" smtClean="0"/>
              <a:t>for</a:t>
            </a:r>
            <a:r>
              <a:rPr lang="es-MX" dirty="0" smtClean="0"/>
              <a:t> </a:t>
            </a:r>
            <a:r>
              <a:rPr lang="es-MX" dirty="0" err="1" smtClean="0"/>
              <a:t>languages</a:t>
            </a:r>
            <a:r>
              <a:rPr lang="es-MX" dirty="0" smtClean="0"/>
              <a:t> </a:t>
            </a:r>
            <a:r>
              <a:rPr lang="es-MX" dirty="0" err="1" smtClean="0"/>
              <a:t>to</a:t>
            </a:r>
            <a:r>
              <a:rPr lang="es-MX" dirty="0" smtClean="0"/>
              <a:t> </a:t>
            </a:r>
            <a:r>
              <a:rPr lang="es-MX" dirty="0" err="1" smtClean="0"/>
              <a:t>facililtate</a:t>
            </a:r>
            <a:r>
              <a:rPr lang="es-MX" dirty="0" smtClean="0"/>
              <a:t> </a:t>
            </a:r>
            <a:r>
              <a:rPr lang="es-MX" dirty="0" err="1" smtClean="0"/>
              <a:t>comparative</a:t>
            </a:r>
            <a:r>
              <a:rPr lang="es-MX" dirty="0" smtClean="0"/>
              <a:t> </a:t>
            </a:r>
            <a:r>
              <a:rPr lang="es-MX" dirty="0" err="1" smtClean="0"/>
              <a:t>searching</a:t>
            </a:r>
            <a:r>
              <a:rPr lang="es-MX" dirty="0" smtClean="0"/>
              <a:t>.</a:t>
            </a:r>
          </a:p>
          <a:p>
            <a:pPr marL="228600" indent="-228600">
              <a:buAutoNum type="arabicPeriod"/>
            </a:pPr>
            <a:r>
              <a:rPr lang="es-MX" dirty="0" err="1" smtClean="0"/>
              <a:t>It</a:t>
            </a:r>
            <a:r>
              <a:rPr lang="es-MX" dirty="0" smtClean="0"/>
              <a:t> </a:t>
            </a:r>
            <a:r>
              <a:rPr lang="es-MX" dirty="0" err="1" smtClean="0"/>
              <a:t>is</a:t>
            </a:r>
            <a:r>
              <a:rPr lang="es-MX" dirty="0" smtClean="0"/>
              <a:t> a terminal </a:t>
            </a:r>
            <a:r>
              <a:rPr lang="es-MX" dirty="0" err="1" smtClean="0"/>
              <a:t>language</a:t>
            </a:r>
            <a:r>
              <a:rPr lang="es-MX" dirty="0" smtClean="0"/>
              <a:t> </a:t>
            </a:r>
            <a:r>
              <a:rPr lang="es-MX" dirty="0" err="1" smtClean="0"/>
              <a:t>that</a:t>
            </a:r>
            <a:r>
              <a:rPr lang="es-MX" dirty="0" smtClean="0"/>
              <a:t> </a:t>
            </a:r>
            <a:r>
              <a:rPr lang="es-MX" dirty="0" err="1" smtClean="0"/>
              <a:t>is</a:t>
            </a:r>
            <a:r>
              <a:rPr lang="es-MX" dirty="0" smtClean="0"/>
              <a:t> </a:t>
            </a:r>
            <a:r>
              <a:rPr lang="es-MX" dirty="0" err="1" smtClean="0"/>
              <a:t>not</a:t>
            </a:r>
            <a:r>
              <a:rPr lang="es-MX" dirty="0" smtClean="0"/>
              <a:t> </a:t>
            </a:r>
            <a:r>
              <a:rPr lang="es-MX" dirty="0" err="1" smtClean="0"/>
              <a:t>classified</a:t>
            </a:r>
            <a:r>
              <a:rPr lang="es-MX" dirty="0" smtClean="0"/>
              <a:t> in ISO </a:t>
            </a:r>
            <a:r>
              <a:rPr lang="es-MX" dirty="0" err="1" smtClean="0"/>
              <a:t>though</a:t>
            </a:r>
            <a:r>
              <a:rPr lang="es-MX" dirty="0" smtClean="0"/>
              <a:t> </a:t>
            </a:r>
            <a:r>
              <a:rPr lang="es-MX" dirty="0" err="1" smtClean="0"/>
              <a:t>it</a:t>
            </a:r>
            <a:r>
              <a:rPr lang="es-MX" dirty="0" smtClean="0"/>
              <a:t> </a:t>
            </a:r>
            <a:r>
              <a:rPr lang="es-MX" dirty="0" err="1" smtClean="0"/>
              <a:t>is</a:t>
            </a:r>
            <a:r>
              <a:rPr lang="es-MX" dirty="0" smtClean="0"/>
              <a:t> </a:t>
            </a:r>
            <a:r>
              <a:rPr lang="es-MX" dirty="0" err="1" smtClean="0"/>
              <a:t>distinctly</a:t>
            </a:r>
            <a:r>
              <a:rPr lang="es-MX" dirty="0" smtClean="0"/>
              <a:t> </a:t>
            </a:r>
            <a:r>
              <a:rPr lang="es-MX" dirty="0" err="1" smtClean="0"/>
              <a:t>classified</a:t>
            </a:r>
            <a:r>
              <a:rPr lang="es-MX" dirty="0" smtClean="0"/>
              <a:t> in </a:t>
            </a:r>
            <a:r>
              <a:rPr lang="es-MX" dirty="0" err="1" smtClean="0"/>
              <a:t>Glottocode</a:t>
            </a:r>
            <a:r>
              <a:rPr lang="es-MX" dirty="0" smtClean="0"/>
              <a:t>.</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smtClean="0"/>
              <a:t>Note </a:t>
            </a:r>
            <a:r>
              <a:rPr lang="es-MX" dirty="0" err="1" smtClean="0"/>
              <a:t>that</a:t>
            </a:r>
            <a:r>
              <a:rPr lang="es-MX" dirty="0" smtClean="0"/>
              <a:t> </a:t>
            </a:r>
            <a:r>
              <a:rPr lang="es-MX" dirty="0" err="1" smtClean="0"/>
              <a:t>it</a:t>
            </a:r>
            <a:r>
              <a:rPr lang="es-MX" dirty="0" smtClean="0"/>
              <a:t> </a:t>
            </a:r>
            <a:r>
              <a:rPr lang="es-MX" dirty="0" err="1" smtClean="0"/>
              <a:t>is</a:t>
            </a:r>
            <a:r>
              <a:rPr lang="es-MX" dirty="0" smtClean="0"/>
              <a:t> </a:t>
            </a:r>
            <a:r>
              <a:rPr lang="es-MX" dirty="0" err="1" smtClean="0"/>
              <a:t>important</a:t>
            </a:r>
            <a:r>
              <a:rPr lang="es-MX" dirty="0" smtClean="0"/>
              <a:t> </a:t>
            </a:r>
            <a:r>
              <a:rPr lang="es-MX" dirty="0" err="1" smtClean="0"/>
              <a:t>to</a:t>
            </a:r>
            <a:r>
              <a:rPr lang="es-MX" dirty="0" smtClean="0"/>
              <a:t> link </a:t>
            </a:r>
            <a:r>
              <a:rPr lang="es-MX" dirty="0" err="1" smtClean="0"/>
              <a:t>documents</a:t>
            </a:r>
            <a:r>
              <a:rPr lang="es-MX" dirty="0" smtClean="0"/>
              <a:t> </a:t>
            </a:r>
            <a:r>
              <a:rPr lang="es-MX" dirty="0" err="1" smtClean="0"/>
              <a:t>to</a:t>
            </a:r>
            <a:r>
              <a:rPr lang="es-MX" dirty="0" smtClean="0"/>
              <a:t> </a:t>
            </a:r>
            <a:r>
              <a:rPr lang="es-MX" dirty="0" err="1" smtClean="0"/>
              <a:t>languages</a:t>
            </a:r>
            <a:r>
              <a:rPr lang="es-MX" dirty="0" smtClean="0"/>
              <a:t>. </a:t>
            </a:r>
            <a:r>
              <a:rPr lang="es-MX" dirty="0" err="1" smtClean="0"/>
              <a:t>These</a:t>
            </a:r>
            <a:r>
              <a:rPr lang="es-MX" dirty="0" smtClean="0"/>
              <a:t> </a:t>
            </a:r>
            <a:r>
              <a:rPr lang="es-MX" dirty="0" err="1" smtClean="0"/>
              <a:t>might</a:t>
            </a:r>
            <a:r>
              <a:rPr lang="es-MX" dirty="0" smtClean="0"/>
              <a:t> </a:t>
            </a:r>
            <a:r>
              <a:rPr lang="es-MX" dirty="0" err="1" smtClean="0"/>
              <a:t>be</a:t>
            </a:r>
            <a:r>
              <a:rPr lang="es-MX" dirty="0" smtClean="0"/>
              <a:t> a </a:t>
            </a:r>
            <a:r>
              <a:rPr lang="es-MX" dirty="0" err="1" smtClean="0"/>
              <a:t>description</a:t>
            </a:r>
            <a:r>
              <a:rPr lang="es-MX" dirty="0" smtClean="0"/>
              <a:t> of </a:t>
            </a:r>
            <a:r>
              <a:rPr lang="es-MX" dirty="0" err="1" smtClean="0"/>
              <a:t>the</a:t>
            </a:r>
            <a:r>
              <a:rPr lang="es-MX" dirty="0" smtClean="0"/>
              <a:t> </a:t>
            </a:r>
            <a:r>
              <a:rPr lang="es-MX" dirty="0" err="1" smtClean="0"/>
              <a:t>orthography</a:t>
            </a:r>
            <a:r>
              <a:rPr lang="es-MX" dirty="0" smtClean="0"/>
              <a:t> </a:t>
            </a:r>
            <a:r>
              <a:rPr lang="es-MX" dirty="0" err="1" smtClean="0"/>
              <a:t>used</a:t>
            </a:r>
            <a:r>
              <a:rPr lang="es-MX" dirty="0" smtClean="0"/>
              <a:t> in </a:t>
            </a:r>
            <a:r>
              <a:rPr lang="es-MX" dirty="0" err="1" smtClean="0"/>
              <a:t>the</a:t>
            </a:r>
            <a:r>
              <a:rPr lang="es-MX" dirty="0" smtClean="0"/>
              <a:t> ethnobiological </a:t>
            </a:r>
            <a:r>
              <a:rPr lang="es-MX" dirty="0" err="1" smtClean="0"/>
              <a:t>documentation</a:t>
            </a:r>
            <a:r>
              <a:rPr lang="es-MX" dirty="0" smtClean="0"/>
              <a:t>. </a:t>
            </a:r>
            <a:r>
              <a:rPr lang="es-MX" dirty="0" err="1" smtClean="0"/>
              <a:t>It</a:t>
            </a:r>
            <a:r>
              <a:rPr lang="es-MX" dirty="0" smtClean="0"/>
              <a:t> </a:t>
            </a:r>
            <a:r>
              <a:rPr lang="es-MX" dirty="0" err="1" smtClean="0"/>
              <a:t>might</a:t>
            </a:r>
            <a:r>
              <a:rPr lang="es-MX" dirty="0" smtClean="0"/>
              <a:t> </a:t>
            </a:r>
            <a:r>
              <a:rPr lang="es-MX" dirty="0" err="1" smtClean="0"/>
              <a:t>be</a:t>
            </a:r>
            <a:r>
              <a:rPr lang="es-MX" dirty="0" smtClean="0"/>
              <a:t> a </a:t>
            </a:r>
            <a:r>
              <a:rPr lang="es-MX" dirty="0" err="1" smtClean="0"/>
              <a:t>discussion</a:t>
            </a:r>
            <a:r>
              <a:rPr lang="es-MX" dirty="0" smtClean="0"/>
              <a:t> of </a:t>
            </a:r>
            <a:r>
              <a:rPr lang="es-MX" dirty="0" err="1" smtClean="0"/>
              <a:t>language</a:t>
            </a:r>
            <a:r>
              <a:rPr lang="es-MX" dirty="0" smtClean="0"/>
              <a:t> </a:t>
            </a:r>
            <a:r>
              <a:rPr lang="es-MX" dirty="0" err="1" smtClean="0"/>
              <a:t>relations</a:t>
            </a:r>
            <a:r>
              <a:rPr lang="es-MX" dirty="0" smtClean="0"/>
              <a:t> and </a:t>
            </a:r>
            <a:r>
              <a:rPr lang="es-MX" dirty="0" err="1" smtClean="0"/>
              <a:t>phylogeny</a:t>
            </a:r>
            <a:r>
              <a:rPr lang="es-MX" dirty="0" smtClean="0"/>
              <a:t>. </a:t>
            </a:r>
            <a:r>
              <a:rPr lang="es-MX" dirty="0" err="1" smtClean="0"/>
              <a:t>These</a:t>
            </a:r>
            <a:r>
              <a:rPr lang="es-MX" dirty="0" smtClean="0"/>
              <a:t> </a:t>
            </a:r>
            <a:r>
              <a:rPr lang="es-MX" dirty="0" err="1" smtClean="0"/>
              <a:t>articles</a:t>
            </a:r>
            <a:r>
              <a:rPr lang="es-MX" dirty="0" smtClean="0"/>
              <a:t> </a:t>
            </a:r>
            <a:r>
              <a:rPr lang="es-MX" dirty="0" err="1" smtClean="0"/>
              <a:t>may</a:t>
            </a:r>
            <a:r>
              <a:rPr lang="es-MX" dirty="0" smtClean="0"/>
              <a:t> </a:t>
            </a:r>
            <a:r>
              <a:rPr lang="es-MX" dirty="0" err="1" smtClean="0"/>
              <a:t>be</a:t>
            </a:r>
            <a:r>
              <a:rPr lang="es-MX" dirty="0" smtClean="0"/>
              <a:t> </a:t>
            </a:r>
            <a:r>
              <a:rPr lang="es-MX" dirty="0" err="1" smtClean="0"/>
              <a:t>published</a:t>
            </a:r>
            <a:r>
              <a:rPr lang="es-MX" dirty="0" smtClean="0"/>
              <a:t>, </a:t>
            </a:r>
            <a:r>
              <a:rPr lang="es-MX" dirty="0" err="1" smtClean="0"/>
              <a:t>or</a:t>
            </a:r>
            <a:r>
              <a:rPr lang="es-MX" dirty="0" smtClean="0"/>
              <a:t> </a:t>
            </a:r>
            <a:r>
              <a:rPr lang="es-MX" dirty="0" err="1" smtClean="0"/>
              <a:t>part</a:t>
            </a:r>
            <a:r>
              <a:rPr lang="es-MX" dirty="0" smtClean="0"/>
              <a:t> of </a:t>
            </a:r>
            <a:r>
              <a:rPr lang="es-MX" dirty="0" err="1" smtClean="0"/>
              <a:t>the</a:t>
            </a:r>
            <a:r>
              <a:rPr lang="es-MX" dirty="0" smtClean="0"/>
              <a:t> corpus </a:t>
            </a:r>
            <a:r>
              <a:rPr lang="es-MX" dirty="0" err="1" smtClean="0"/>
              <a:t>produced</a:t>
            </a:r>
            <a:r>
              <a:rPr lang="es-MX" dirty="0" smtClean="0"/>
              <a:t> </a:t>
            </a:r>
            <a:r>
              <a:rPr lang="es-MX" dirty="0" err="1" smtClean="0"/>
              <a:t>by</a:t>
            </a:r>
            <a:r>
              <a:rPr lang="es-MX" dirty="0" smtClean="0"/>
              <a:t> </a:t>
            </a:r>
            <a:r>
              <a:rPr lang="es-MX" dirty="0" err="1" smtClean="0"/>
              <a:t>the</a:t>
            </a:r>
            <a:r>
              <a:rPr lang="es-MX" dirty="0" smtClean="0"/>
              <a:t> </a:t>
            </a:r>
            <a:r>
              <a:rPr lang="es-MX" dirty="0" err="1" smtClean="0"/>
              <a:t>project</a:t>
            </a:r>
            <a:r>
              <a:rPr lang="es-MX" dirty="0" smtClean="0"/>
              <a:t> </a:t>
            </a:r>
            <a:r>
              <a:rPr lang="es-MX" dirty="0" err="1" smtClean="0"/>
              <a:t>participants</a:t>
            </a:r>
            <a:r>
              <a:rPr lang="es-MX" dirty="0" smtClean="0"/>
              <a:t>.</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err="1" smtClean="0"/>
              <a:t>Here</a:t>
            </a:r>
            <a:r>
              <a:rPr lang="es-MX" dirty="0" smtClean="0"/>
              <a:t> </a:t>
            </a:r>
            <a:r>
              <a:rPr lang="es-MX" dirty="0" err="1" smtClean="0"/>
              <a:t>we</a:t>
            </a:r>
            <a:r>
              <a:rPr lang="es-MX" dirty="0" smtClean="0"/>
              <a:t> </a:t>
            </a:r>
            <a:r>
              <a:rPr lang="es-MX" dirty="0" err="1" smtClean="0"/>
              <a:t>see</a:t>
            </a:r>
            <a:r>
              <a:rPr lang="es-MX" dirty="0" smtClean="0"/>
              <a:t> </a:t>
            </a:r>
            <a:r>
              <a:rPr lang="es-MX" dirty="0" err="1" smtClean="0"/>
              <a:t>that</a:t>
            </a:r>
            <a:r>
              <a:rPr lang="es-MX" dirty="0" smtClean="0"/>
              <a:t> </a:t>
            </a:r>
            <a:r>
              <a:rPr lang="es-MX" dirty="0" err="1" smtClean="0"/>
              <a:t>the</a:t>
            </a:r>
            <a:r>
              <a:rPr lang="es-MX" dirty="0" smtClean="0"/>
              <a:t> </a:t>
            </a:r>
            <a:r>
              <a:rPr lang="es-MX" dirty="0" err="1" smtClean="0"/>
              <a:t>language</a:t>
            </a:r>
            <a:r>
              <a:rPr lang="es-MX" dirty="0" smtClean="0"/>
              <a:t> </a:t>
            </a:r>
            <a:r>
              <a:rPr lang="es-MX" dirty="0" err="1" smtClean="0"/>
              <a:t>is</a:t>
            </a:r>
            <a:r>
              <a:rPr lang="es-MX" dirty="0" smtClean="0"/>
              <a:t> </a:t>
            </a:r>
            <a:r>
              <a:rPr lang="es-MX" dirty="0" err="1" smtClean="0"/>
              <a:t>saved</a:t>
            </a:r>
            <a:r>
              <a:rPr lang="es-MX" dirty="0" smtClean="0"/>
              <a:t> </a:t>
            </a:r>
            <a:r>
              <a:rPr lang="es-MX" dirty="0" err="1" smtClean="0"/>
              <a:t>with</a:t>
            </a:r>
            <a:r>
              <a:rPr lang="es-MX" dirty="0" smtClean="0"/>
              <a:t> </a:t>
            </a:r>
          </a:p>
          <a:p>
            <a:r>
              <a:rPr lang="es-MX" dirty="0" smtClean="0"/>
              <a:t>	</a:t>
            </a:r>
            <a:r>
              <a:rPr lang="es-MX" dirty="0" err="1" smtClean="0"/>
              <a:t>Name</a:t>
            </a:r>
            <a:endParaRPr lang="es-MX" dirty="0" smtClean="0"/>
          </a:p>
          <a:p>
            <a:r>
              <a:rPr lang="es-MX" dirty="0" smtClean="0"/>
              <a:t>	</a:t>
            </a:r>
            <a:r>
              <a:rPr lang="es-MX" dirty="0" err="1" smtClean="0"/>
              <a:t>Glottocode</a:t>
            </a:r>
            <a:endParaRPr lang="es-MX" dirty="0" smtClean="0"/>
          </a:p>
          <a:p>
            <a:r>
              <a:rPr lang="es-MX" dirty="0" smtClean="0"/>
              <a:t>	</a:t>
            </a:r>
            <a:r>
              <a:rPr lang="es-MX" dirty="0" smtClean="0"/>
              <a:t>ISO 639-3 </a:t>
            </a:r>
            <a:r>
              <a:rPr lang="es-MX" dirty="0" err="1" smtClean="0"/>
              <a:t>code</a:t>
            </a:r>
            <a:endParaRPr lang="es-MX" dirty="0" smtClean="0"/>
          </a:p>
          <a:p>
            <a:r>
              <a:rPr lang="es-MX" dirty="0" err="1" smtClean="0"/>
              <a:t>Space</a:t>
            </a:r>
            <a:r>
              <a:rPr lang="es-MX" dirty="0" smtClean="0"/>
              <a:t> (a </a:t>
            </a:r>
            <a:r>
              <a:rPr lang="es-MX" dirty="0" err="1" smtClean="0"/>
              <a:t>column</a:t>
            </a:r>
            <a:r>
              <a:rPr lang="es-MX" dirty="0" smtClean="0"/>
              <a:t>) </a:t>
            </a:r>
            <a:r>
              <a:rPr lang="es-MX" dirty="0" err="1" smtClean="0"/>
              <a:t>is</a:t>
            </a:r>
            <a:r>
              <a:rPr lang="es-MX" dirty="0" smtClean="0"/>
              <a:t> </a:t>
            </a:r>
            <a:r>
              <a:rPr lang="es-MX" dirty="0" err="1" smtClean="0"/>
              <a:t>available</a:t>
            </a:r>
            <a:r>
              <a:rPr lang="es-MX" dirty="0" smtClean="0"/>
              <a:t> </a:t>
            </a:r>
            <a:r>
              <a:rPr lang="es-MX" dirty="0" err="1" smtClean="0"/>
              <a:t>to</a:t>
            </a:r>
            <a:r>
              <a:rPr lang="es-MX" dirty="0" smtClean="0"/>
              <a:t> </a:t>
            </a:r>
            <a:r>
              <a:rPr lang="es-MX" dirty="0" err="1" smtClean="0"/>
              <a:t>list</a:t>
            </a:r>
            <a:r>
              <a:rPr lang="es-MX" dirty="0" smtClean="0"/>
              <a:t> </a:t>
            </a:r>
            <a:r>
              <a:rPr lang="es-MX" dirty="0" err="1" smtClean="0"/>
              <a:t>linked</a:t>
            </a:r>
            <a:r>
              <a:rPr lang="es-MX" dirty="0" smtClean="0"/>
              <a:t> files and </a:t>
            </a:r>
            <a:r>
              <a:rPr lang="es-MX" dirty="0" err="1" smtClean="0"/>
              <a:t>their</a:t>
            </a:r>
            <a:r>
              <a:rPr lang="es-MX" dirty="0" smtClean="0"/>
              <a:t> </a:t>
            </a:r>
            <a:r>
              <a:rPr lang="es-MX" dirty="0" err="1" smtClean="0"/>
              <a:t>topics</a:t>
            </a:r>
            <a:r>
              <a:rPr lang="es-MX" dirty="0" smtClean="0"/>
              <a:t>.</a:t>
            </a:r>
          </a:p>
          <a:p>
            <a:endParaRPr lang="es-MX" dirty="0" smtClean="0"/>
          </a:p>
          <a:p>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err="1" smtClean="0"/>
              <a:t>Here</a:t>
            </a:r>
            <a:r>
              <a:rPr lang="es-MX" dirty="0" smtClean="0"/>
              <a:t> a </a:t>
            </a:r>
            <a:r>
              <a:rPr lang="es-MX" dirty="0" err="1" smtClean="0"/>
              <a:t>second</a:t>
            </a:r>
            <a:r>
              <a:rPr lang="es-MX" dirty="0" smtClean="0"/>
              <a:t> </a:t>
            </a:r>
            <a:r>
              <a:rPr lang="es-MX" dirty="0" err="1" smtClean="0"/>
              <a:t>language</a:t>
            </a:r>
            <a:r>
              <a:rPr lang="es-MX" dirty="0" smtClean="0"/>
              <a:t> </a:t>
            </a:r>
            <a:r>
              <a:rPr lang="es-MX" dirty="0" err="1" smtClean="0"/>
              <a:t>is</a:t>
            </a:r>
            <a:r>
              <a:rPr lang="es-MX" dirty="0" smtClean="0"/>
              <a:t> </a:t>
            </a:r>
            <a:r>
              <a:rPr lang="es-MX" dirty="0" err="1" smtClean="0"/>
              <a:t>added</a:t>
            </a:r>
            <a:r>
              <a:rPr lang="es-MX" dirty="0" smtClean="0"/>
              <a:t>. In </a:t>
            </a:r>
            <a:r>
              <a:rPr lang="es-MX" dirty="0" err="1" smtClean="0"/>
              <a:t>this</a:t>
            </a:r>
            <a:r>
              <a:rPr lang="es-MX" dirty="0" smtClean="0"/>
              <a:t> case </a:t>
            </a:r>
            <a:r>
              <a:rPr lang="es-MX" dirty="0" err="1" smtClean="0"/>
              <a:t>it</a:t>
            </a:r>
            <a:r>
              <a:rPr lang="es-MX" dirty="0" smtClean="0"/>
              <a:t> </a:t>
            </a:r>
            <a:r>
              <a:rPr lang="es-MX" dirty="0" err="1" smtClean="0"/>
              <a:t>is</a:t>
            </a:r>
            <a:r>
              <a:rPr lang="es-MX" dirty="0" smtClean="0"/>
              <a:t> American </a:t>
            </a:r>
            <a:r>
              <a:rPr lang="es-MX" dirty="0" err="1" smtClean="0"/>
              <a:t>Spanish</a:t>
            </a:r>
            <a:r>
              <a:rPr lang="es-MX" dirty="0" smtClean="0"/>
              <a:t>. </a:t>
            </a:r>
          </a:p>
          <a:p>
            <a:endParaRPr lang="es-MX" dirty="0" smtClean="0"/>
          </a:p>
          <a:p>
            <a:r>
              <a:rPr lang="es-MX" dirty="0" err="1" smtClean="0"/>
              <a:t>The</a:t>
            </a:r>
            <a:r>
              <a:rPr lang="es-MX" dirty="0" smtClean="0"/>
              <a:t> </a:t>
            </a:r>
            <a:r>
              <a:rPr lang="es-MX" dirty="0" err="1" smtClean="0"/>
              <a:t>question</a:t>
            </a:r>
            <a:r>
              <a:rPr lang="es-MX" dirty="0" smtClean="0"/>
              <a:t> </a:t>
            </a:r>
            <a:r>
              <a:rPr lang="es-MX" dirty="0" err="1" smtClean="0"/>
              <a:t>that</a:t>
            </a:r>
            <a:r>
              <a:rPr lang="es-MX" dirty="0" smtClean="0"/>
              <a:t> </a:t>
            </a:r>
            <a:r>
              <a:rPr lang="es-MX" dirty="0" err="1" smtClean="0"/>
              <a:t>was</a:t>
            </a:r>
            <a:r>
              <a:rPr lang="es-MX" dirty="0" smtClean="0"/>
              <a:t> </a:t>
            </a:r>
            <a:r>
              <a:rPr lang="es-MX" dirty="0" err="1" smtClean="0"/>
              <a:t>discussed</a:t>
            </a:r>
            <a:r>
              <a:rPr lang="es-MX" dirty="0" smtClean="0"/>
              <a:t> </a:t>
            </a:r>
            <a:r>
              <a:rPr lang="es-MX" dirty="0" err="1" smtClean="0"/>
              <a:t>was</a:t>
            </a:r>
            <a:r>
              <a:rPr lang="es-MX" dirty="0" smtClean="0"/>
              <a:t> </a:t>
            </a:r>
            <a:r>
              <a:rPr lang="es-MX" dirty="0" err="1" smtClean="0"/>
              <a:t>how</a:t>
            </a:r>
            <a:r>
              <a:rPr lang="es-MX" dirty="0" smtClean="0"/>
              <a:t> </a:t>
            </a:r>
            <a:r>
              <a:rPr lang="es-MX" dirty="0" err="1" smtClean="0"/>
              <a:t>to</a:t>
            </a:r>
            <a:r>
              <a:rPr lang="es-MX" dirty="0" smtClean="0"/>
              <a:t> </a:t>
            </a:r>
            <a:r>
              <a:rPr lang="es-MX" dirty="0" err="1" smtClean="0"/>
              <a:t>deal</a:t>
            </a:r>
            <a:r>
              <a:rPr lang="es-MX" dirty="0" smtClean="0"/>
              <a:t> </a:t>
            </a:r>
            <a:r>
              <a:rPr lang="es-MX" dirty="0" err="1" smtClean="0"/>
              <a:t>with</a:t>
            </a:r>
            <a:r>
              <a:rPr lang="es-MX" dirty="0" smtClean="0"/>
              <a:t> regional </a:t>
            </a:r>
            <a:r>
              <a:rPr lang="es-MX" dirty="0" err="1" smtClean="0"/>
              <a:t>Spanish</a:t>
            </a:r>
            <a:r>
              <a:rPr lang="es-MX" dirty="0" smtClean="0"/>
              <a:t> </a:t>
            </a:r>
            <a:r>
              <a:rPr lang="es-MX" dirty="0" err="1" smtClean="0"/>
              <a:t>names</a:t>
            </a:r>
            <a:r>
              <a:rPr lang="es-MX" dirty="0" smtClean="0"/>
              <a:t> of flora and fauna (</a:t>
            </a:r>
            <a:r>
              <a:rPr lang="es-MX" dirty="0" err="1" smtClean="0"/>
              <a:t>or</a:t>
            </a:r>
            <a:r>
              <a:rPr lang="es-MX" dirty="0" smtClean="0"/>
              <a:t>, in </a:t>
            </a:r>
            <a:r>
              <a:rPr lang="es-MX" dirty="0" err="1" smtClean="0"/>
              <a:t>the</a:t>
            </a:r>
            <a:r>
              <a:rPr lang="es-MX" dirty="0" smtClean="0"/>
              <a:t> case of </a:t>
            </a:r>
            <a:r>
              <a:rPr lang="es-MX" dirty="0" err="1" smtClean="0"/>
              <a:t>Native</a:t>
            </a:r>
            <a:r>
              <a:rPr lang="es-MX" dirty="0" smtClean="0"/>
              <a:t> American </a:t>
            </a:r>
            <a:r>
              <a:rPr lang="es-MX" dirty="0" err="1" smtClean="0"/>
              <a:t>names</a:t>
            </a:r>
            <a:r>
              <a:rPr lang="es-MX" dirty="0" smtClean="0"/>
              <a:t>, </a:t>
            </a:r>
            <a:r>
              <a:rPr lang="es-MX" dirty="0" err="1" smtClean="0"/>
              <a:t>English</a:t>
            </a:r>
            <a:r>
              <a:rPr lang="es-MX" dirty="0" smtClean="0"/>
              <a:t>). </a:t>
            </a:r>
            <a:r>
              <a:rPr lang="es-MX" dirty="0" err="1" smtClean="0"/>
              <a:t>The</a:t>
            </a:r>
            <a:r>
              <a:rPr lang="es-MX" dirty="0" smtClean="0"/>
              <a:t> </a:t>
            </a:r>
            <a:r>
              <a:rPr lang="es-MX" dirty="0" err="1" smtClean="0"/>
              <a:t>reason</a:t>
            </a:r>
            <a:r>
              <a:rPr lang="es-MX" dirty="0" smtClean="0"/>
              <a:t> </a:t>
            </a:r>
            <a:r>
              <a:rPr lang="es-MX" dirty="0" err="1" smtClean="0"/>
              <a:t>it</a:t>
            </a:r>
            <a:r>
              <a:rPr lang="es-MX" dirty="0" smtClean="0"/>
              <a:t> </a:t>
            </a:r>
            <a:r>
              <a:rPr lang="es-MX" dirty="0" err="1" smtClean="0"/>
              <a:t>is</a:t>
            </a:r>
            <a:r>
              <a:rPr lang="es-MX" dirty="0" smtClean="0"/>
              <a:t> </a:t>
            </a:r>
            <a:r>
              <a:rPr lang="es-MX" dirty="0" err="1" smtClean="0"/>
              <a:t>important</a:t>
            </a:r>
            <a:r>
              <a:rPr lang="es-MX" dirty="0" smtClean="0"/>
              <a:t> </a:t>
            </a:r>
            <a:r>
              <a:rPr lang="es-MX" dirty="0" err="1" smtClean="0"/>
              <a:t>to</a:t>
            </a:r>
            <a:r>
              <a:rPr lang="es-MX" dirty="0" smtClean="0"/>
              <a:t> </a:t>
            </a:r>
            <a:r>
              <a:rPr lang="es-MX" dirty="0" err="1" smtClean="0"/>
              <a:t>have</a:t>
            </a:r>
            <a:r>
              <a:rPr lang="es-MX" dirty="0" smtClean="0"/>
              <a:t> </a:t>
            </a:r>
            <a:r>
              <a:rPr lang="es-MX" dirty="0" err="1" smtClean="0"/>
              <a:t>these</a:t>
            </a:r>
            <a:r>
              <a:rPr lang="es-MX" dirty="0" smtClean="0"/>
              <a:t> </a:t>
            </a:r>
            <a:r>
              <a:rPr lang="es-MX" dirty="0" err="1" smtClean="0"/>
              <a:t>is</a:t>
            </a:r>
            <a:r>
              <a:rPr lang="es-MX" dirty="0" smtClean="0"/>
              <a:t> </a:t>
            </a:r>
            <a:r>
              <a:rPr lang="es-MX" dirty="0" err="1" smtClean="0"/>
              <a:t>because</a:t>
            </a:r>
            <a:r>
              <a:rPr lang="es-MX" dirty="0" smtClean="0"/>
              <a:t> </a:t>
            </a:r>
            <a:r>
              <a:rPr lang="es-MX" dirty="0" err="1" smtClean="0"/>
              <a:t>two</a:t>
            </a:r>
            <a:r>
              <a:rPr lang="es-MX" dirty="0" smtClean="0"/>
              <a:t> </a:t>
            </a:r>
            <a:r>
              <a:rPr lang="es-MX" dirty="0" err="1" smtClean="0"/>
              <a:t>names</a:t>
            </a:r>
            <a:r>
              <a:rPr lang="es-MX" dirty="0" smtClean="0"/>
              <a:t> </a:t>
            </a:r>
            <a:r>
              <a:rPr lang="es-MX" dirty="0" err="1" smtClean="0"/>
              <a:t>function</a:t>
            </a:r>
            <a:r>
              <a:rPr lang="es-MX" dirty="0" smtClean="0"/>
              <a:t> </a:t>
            </a:r>
            <a:r>
              <a:rPr lang="es-MX" dirty="0" err="1" smtClean="0"/>
              <a:t>to</a:t>
            </a:r>
            <a:r>
              <a:rPr lang="es-MX" dirty="0" smtClean="0"/>
              <a:t> </a:t>
            </a:r>
            <a:r>
              <a:rPr lang="es-MX" dirty="0" err="1" smtClean="0"/>
              <a:t>permit</a:t>
            </a:r>
            <a:r>
              <a:rPr lang="es-MX" dirty="0" smtClean="0"/>
              <a:t> </a:t>
            </a:r>
            <a:r>
              <a:rPr lang="es-MX" dirty="0" err="1" smtClean="0"/>
              <a:t>comparative</a:t>
            </a:r>
            <a:r>
              <a:rPr lang="es-MX" dirty="0" smtClean="0"/>
              <a:t> </a:t>
            </a:r>
            <a:r>
              <a:rPr lang="es-MX" dirty="0" err="1" smtClean="0"/>
              <a:t>study</a:t>
            </a:r>
            <a:r>
              <a:rPr lang="es-MX" dirty="0" smtClean="0"/>
              <a:t>: </a:t>
            </a:r>
            <a:r>
              <a:rPr lang="es-MX" dirty="0" err="1" smtClean="0"/>
              <a:t>scientific</a:t>
            </a:r>
            <a:r>
              <a:rPr lang="es-MX" dirty="0" smtClean="0"/>
              <a:t> </a:t>
            </a:r>
            <a:r>
              <a:rPr lang="es-MX" dirty="0" err="1" smtClean="0"/>
              <a:t>nomenclature</a:t>
            </a:r>
            <a:r>
              <a:rPr lang="es-MX" dirty="0" smtClean="0"/>
              <a:t> and </a:t>
            </a:r>
            <a:r>
              <a:rPr lang="es-MX" dirty="0" err="1" smtClean="0"/>
              <a:t>Spanish</a:t>
            </a:r>
            <a:r>
              <a:rPr lang="es-MX" dirty="0" smtClean="0"/>
              <a:t>. </a:t>
            </a:r>
          </a:p>
          <a:p>
            <a:endParaRPr lang="es-MX" dirty="0" smtClean="0"/>
          </a:p>
          <a:p>
            <a:pPr marL="228600" indent="-228600">
              <a:buAutoNum type="arabicPeriod"/>
            </a:pPr>
            <a:r>
              <a:rPr lang="es-MX" dirty="0" err="1" smtClean="0"/>
              <a:t>The</a:t>
            </a:r>
            <a:r>
              <a:rPr lang="es-MX" dirty="0" smtClean="0"/>
              <a:t> regional colonial </a:t>
            </a:r>
            <a:r>
              <a:rPr lang="es-MX" dirty="0" err="1" smtClean="0"/>
              <a:t>vernacular</a:t>
            </a:r>
            <a:r>
              <a:rPr lang="es-MX" dirty="0" smtClean="0"/>
              <a:t> </a:t>
            </a:r>
            <a:r>
              <a:rPr lang="es-MX" dirty="0" err="1" smtClean="0"/>
              <a:t>may</a:t>
            </a:r>
            <a:r>
              <a:rPr lang="es-MX" dirty="0" smtClean="0"/>
              <a:t>, at </a:t>
            </a:r>
            <a:r>
              <a:rPr lang="es-MX" dirty="0" err="1" smtClean="0"/>
              <a:t>least</a:t>
            </a:r>
            <a:r>
              <a:rPr lang="es-MX" dirty="0" smtClean="0"/>
              <a:t> in </a:t>
            </a:r>
            <a:r>
              <a:rPr lang="es-MX" dirty="0" err="1" smtClean="0"/>
              <a:t>initial</a:t>
            </a:r>
            <a:r>
              <a:rPr lang="es-MX" dirty="0" smtClean="0"/>
              <a:t> </a:t>
            </a:r>
            <a:r>
              <a:rPr lang="es-MX" dirty="0" err="1" smtClean="0"/>
              <a:t>stages</a:t>
            </a:r>
            <a:r>
              <a:rPr lang="es-MX" dirty="0" smtClean="0"/>
              <a:t>, </a:t>
            </a:r>
            <a:r>
              <a:rPr lang="es-MX" dirty="0" err="1" smtClean="0"/>
              <a:t>be</a:t>
            </a:r>
            <a:r>
              <a:rPr lang="es-MX" dirty="0" smtClean="0"/>
              <a:t> </a:t>
            </a:r>
            <a:r>
              <a:rPr lang="es-MX" dirty="0" err="1" smtClean="0"/>
              <a:t>the</a:t>
            </a:r>
            <a:r>
              <a:rPr lang="es-MX" dirty="0" smtClean="0"/>
              <a:t> </a:t>
            </a:r>
            <a:r>
              <a:rPr lang="es-MX" dirty="0" err="1" smtClean="0"/>
              <a:t>only</a:t>
            </a:r>
            <a:r>
              <a:rPr lang="es-MX" dirty="0" smtClean="0"/>
              <a:t> </a:t>
            </a:r>
            <a:r>
              <a:rPr lang="es-MX" dirty="0" err="1" smtClean="0"/>
              <a:t>way</a:t>
            </a:r>
            <a:r>
              <a:rPr lang="es-MX" dirty="0" smtClean="0"/>
              <a:t> </a:t>
            </a:r>
            <a:r>
              <a:rPr lang="es-MX" dirty="0" err="1" smtClean="0"/>
              <a:t>to</a:t>
            </a:r>
            <a:r>
              <a:rPr lang="es-MX" dirty="0" smtClean="0"/>
              <a:t> link </a:t>
            </a:r>
            <a:r>
              <a:rPr lang="es-MX" dirty="0" err="1" smtClean="0"/>
              <a:t>two</a:t>
            </a:r>
            <a:r>
              <a:rPr lang="es-MX" dirty="0" smtClean="0"/>
              <a:t> </a:t>
            </a:r>
            <a:r>
              <a:rPr lang="es-MX" dirty="0" err="1" smtClean="0"/>
              <a:t>Indigenous</a:t>
            </a:r>
            <a:r>
              <a:rPr lang="es-MX" dirty="0" smtClean="0"/>
              <a:t> </a:t>
            </a:r>
            <a:r>
              <a:rPr lang="es-MX" dirty="0" err="1" smtClean="0"/>
              <a:t>names</a:t>
            </a:r>
            <a:r>
              <a:rPr lang="es-MX" dirty="0" smtClean="0"/>
              <a:t> </a:t>
            </a:r>
            <a:r>
              <a:rPr lang="es-MX" dirty="0" err="1" smtClean="0"/>
              <a:t>from</a:t>
            </a:r>
            <a:r>
              <a:rPr lang="es-MX" dirty="0" smtClean="0"/>
              <a:t> </a:t>
            </a:r>
            <a:r>
              <a:rPr lang="es-MX" dirty="0" err="1" smtClean="0"/>
              <a:t>very</a:t>
            </a:r>
            <a:r>
              <a:rPr lang="es-MX" dirty="0" smtClean="0"/>
              <a:t> </a:t>
            </a:r>
            <a:r>
              <a:rPr lang="es-MX" dirty="0" err="1" smtClean="0"/>
              <a:t>distinct</a:t>
            </a:r>
            <a:r>
              <a:rPr lang="es-MX" dirty="0" smtClean="0"/>
              <a:t> </a:t>
            </a:r>
            <a:r>
              <a:rPr lang="es-MX" dirty="0" err="1" smtClean="0"/>
              <a:t>languages</a:t>
            </a:r>
            <a:r>
              <a:rPr lang="es-MX" dirty="0" smtClean="0"/>
              <a:t> </a:t>
            </a:r>
            <a:r>
              <a:rPr lang="es-MX" dirty="0" err="1" smtClean="0"/>
              <a:t>to</a:t>
            </a:r>
            <a:r>
              <a:rPr lang="es-MX" dirty="0" smtClean="0"/>
              <a:t> </a:t>
            </a:r>
            <a:r>
              <a:rPr lang="es-MX" dirty="0" err="1" smtClean="0"/>
              <a:t>the</a:t>
            </a:r>
            <a:r>
              <a:rPr lang="es-MX" dirty="0" smtClean="0"/>
              <a:t> </a:t>
            </a:r>
            <a:r>
              <a:rPr lang="es-MX" dirty="0" err="1" smtClean="0"/>
              <a:t>same</a:t>
            </a:r>
            <a:r>
              <a:rPr lang="es-MX" dirty="0" smtClean="0"/>
              <a:t> </a:t>
            </a:r>
            <a:r>
              <a:rPr lang="es-MX" dirty="0" err="1" smtClean="0"/>
              <a:t>referent</a:t>
            </a:r>
            <a:r>
              <a:rPr lang="es-MX" dirty="0" smtClean="0"/>
              <a:t>.</a:t>
            </a:r>
          </a:p>
          <a:p>
            <a:pPr marL="228600" indent="-228600">
              <a:buAutoNum type="arabicPeriod"/>
            </a:pPr>
            <a:r>
              <a:rPr lang="en-US" dirty="0" smtClean="0"/>
              <a:t>Scientific nomenclature. </a:t>
            </a:r>
            <a:r>
              <a:rPr lang="es-MX" dirty="0" smtClean="0"/>
              <a:t> </a:t>
            </a:r>
            <a:r>
              <a:rPr lang="es-MX" dirty="0" err="1" smtClean="0"/>
              <a:t>Again</a:t>
            </a:r>
            <a:r>
              <a:rPr lang="es-MX" dirty="0" smtClean="0"/>
              <a:t>, </a:t>
            </a:r>
            <a:r>
              <a:rPr lang="es-MX" dirty="0" err="1" smtClean="0"/>
              <a:t>this</a:t>
            </a:r>
            <a:r>
              <a:rPr lang="es-MX" dirty="0" smtClean="0"/>
              <a:t> </a:t>
            </a:r>
            <a:r>
              <a:rPr lang="es-MX" dirty="0" err="1" smtClean="0"/>
              <a:t>provides</a:t>
            </a:r>
            <a:r>
              <a:rPr lang="es-MX" dirty="0" smtClean="0"/>
              <a:t> </a:t>
            </a:r>
            <a:r>
              <a:rPr lang="es-MX" dirty="0" err="1" smtClean="0"/>
              <a:t>the</a:t>
            </a:r>
            <a:r>
              <a:rPr lang="es-MX" dirty="0" smtClean="0"/>
              <a:t> </a:t>
            </a:r>
            <a:r>
              <a:rPr lang="es-MX" dirty="0" err="1" smtClean="0"/>
              <a:t>most</a:t>
            </a:r>
            <a:r>
              <a:rPr lang="es-MX" dirty="0" smtClean="0"/>
              <a:t> </a:t>
            </a:r>
            <a:r>
              <a:rPr lang="es-MX" dirty="0" err="1" smtClean="0"/>
              <a:t>commonly</a:t>
            </a:r>
            <a:r>
              <a:rPr lang="es-MX" dirty="0" smtClean="0"/>
              <a:t> </a:t>
            </a:r>
            <a:r>
              <a:rPr lang="es-MX" dirty="0" err="1" smtClean="0"/>
              <a:t>used</a:t>
            </a:r>
            <a:r>
              <a:rPr lang="es-MX" dirty="0" smtClean="0"/>
              <a:t> </a:t>
            </a:r>
            <a:r>
              <a:rPr lang="es-MX" dirty="0" err="1" smtClean="0"/>
              <a:t>lingua</a:t>
            </a:r>
            <a:r>
              <a:rPr lang="es-MX" dirty="0" smtClean="0"/>
              <a:t> franca </a:t>
            </a:r>
            <a:r>
              <a:rPr lang="es-MX" dirty="0" err="1" smtClean="0"/>
              <a:t>for</a:t>
            </a:r>
            <a:r>
              <a:rPr lang="es-MX" dirty="0" smtClean="0"/>
              <a:t> x-cultural </a:t>
            </a:r>
            <a:r>
              <a:rPr lang="es-MX" dirty="0" err="1" smtClean="0"/>
              <a:t>comparison</a:t>
            </a:r>
            <a:r>
              <a:rPr lang="es-MX" dirty="0" smtClean="0"/>
              <a:t>.</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smtClean="0"/>
              <a:t>Note </a:t>
            </a:r>
            <a:r>
              <a:rPr lang="es-MX" dirty="0" err="1" smtClean="0"/>
              <a:t>that</a:t>
            </a:r>
            <a:r>
              <a:rPr lang="es-MX" dirty="0" smtClean="0"/>
              <a:t> </a:t>
            </a:r>
            <a:r>
              <a:rPr lang="es-MX" dirty="0" err="1" smtClean="0"/>
              <a:t>all</a:t>
            </a:r>
            <a:r>
              <a:rPr lang="es-MX" dirty="0" smtClean="0"/>
              <a:t> </a:t>
            </a:r>
            <a:r>
              <a:rPr lang="es-MX" dirty="0" err="1" smtClean="0"/>
              <a:t>pertinent</a:t>
            </a:r>
            <a:r>
              <a:rPr lang="es-MX" dirty="0" smtClean="0"/>
              <a:t> </a:t>
            </a:r>
            <a:r>
              <a:rPr lang="es-MX" dirty="0" err="1" smtClean="0"/>
              <a:t>languages</a:t>
            </a:r>
            <a:r>
              <a:rPr lang="es-MX" dirty="0" smtClean="0"/>
              <a:t> </a:t>
            </a:r>
            <a:r>
              <a:rPr lang="es-MX" dirty="0" err="1" smtClean="0"/>
              <a:t>must</a:t>
            </a:r>
            <a:r>
              <a:rPr lang="es-MX" dirty="0" smtClean="0"/>
              <a:t> </a:t>
            </a:r>
            <a:r>
              <a:rPr lang="es-MX" dirty="0" err="1" smtClean="0"/>
              <a:t>be</a:t>
            </a:r>
            <a:r>
              <a:rPr lang="es-MX" dirty="0" smtClean="0"/>
              <a:t> in a </a:t>
            </a:r>
            <a:r>
              <a:rPr lang="es-MX" dirty="0" err="1" smtClean="0"/>
              <a:t>project</a:t>
            </a:r>
            <a:r>
              <a:rPr lang="es-MX" dirty="0" smtClean="0"/>
              <a:t>. In </a:t>
            </a:r>
            <a:r>
              <a:rPr lang="es-MX" dirty="0" err="1" smtClean="0"/>
              <a:t>the</a:t>
            </a:r>
            <a:r>
              <a:rPr lang="es-MX" dirty="0" smtClean="0"/>
              <a:t> case of </a:t>
            </a:r>
            <a:r>
              <a:rPr lang="es-MX" dirty="0" err="1" smtClean="0"/>
              <a:t>Nahuat</a:t>
            </a:r>
            <a:r>
              <a:rPr lang="es-MX" dirty="0" smtClean="0"/>
              <a:t> </a:t>
            </a:r>
            <a:r>
              <a:rPr lang="es-MX" dirty="0" err="1" smtClean="0"/>
              <a:t>the</a:t>
            </a:r>
            <a:r>
              <a:rPr lang="es-MX" dirty="0" smtClean="0"/>
              <a:t> </a:t>
            </a:r>
            <a:r>
              <a:rPr lang="es-MX" dirty="0" err="1" smtClean="0"/>
              <a:t>field</a:t>
            </a:r>
            <a:r>
              <a:rPr lang="es-MX" dirty="0" smtClean="0"/>
              <a:t> </a:t>
            </a:r>
            <a:r>
              <a:rPr lang="es-MX" dirty="0" err="1" smtClean="0"/>
              <a:t>botanist</a:t>
            </a:r>
            <a:r>
              <a:rPr lang="es-MX" dirty="0" smtClean="0"/>
              <a:t> </a:t>
            </a:r>
            <a:r>
              <a:rPr lang="es-MX" dirty="0" err="1" smtClean="0"/>
              <a:t>was</a:t>
            </a:r>
            <a:r>
              <a:rPr lang="es-MX" dirty="0" smtClean="0"/>
              <a:t> a </a:t>
            </a:r>
            <a:r>
              <a:rPr lang="es-MX" dirty="0" err="1" smtClean="0"/>
              <a:t>native</a:t>
            </a:r>
            <a:r>
              <a:rPr lang="es-MX" dirty="0" smtClean="0"/>
              <a:t> speaker </a:t>
            </a:r>
            <a:r>
              <a:rPr lang="es-MX" dirty="0" err="1" smtClean="0"/>
              <a:t>who</a:t>
            </a:r>
            <a:r>
              <a:rPr lang="es-MX" dirty="0" smtClean="0"/>
              <a:t> </a:t>
            </a:r>
            <a:r>
              <a:rPr lang="es-MX" dirty="0" err="1" smtClean="0"/>
              <a:t>also</a:t>
            </a:r>
            <a:r>
              <a:rPr lang="es-MX" dirty="0" smtClean="0"/>
              <a:t> </a:t>
            </a:r>
            <a:r>
              <a:rPr lang="es-MX" dirty="0" err="1" smtClean="0"/>
              <a:t>gave</a:t>
            </a:r>
            <a:r>
              <a:rPr lang="es-MX" dirty="0" smtClean="0"/>
              <a:t> </a:t>
            </a:r>
            <a:r>
              <a:rPr lang="es-MX" dirty="0" err="1" smtClean="0"/>
              <a:t>ethnobotanical</a:t>
            </a:r>
            <a:r>
              <a:rPr lang="es-MX" dirty="0" smtClean="0"/>
              <a:t> </a:t>
            </a:r>
            <a:r>
              <a:rPr lang="es-MX" dirty="0" err="1" smtClean="0"/>
              <a:t>information</a:t>
            </a:r>
            <a:r>
              <a:rPr lang="es-MX" dirty="0" smtClean="0"/>
              <a:t>.</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err="1" smtClean="0"/>
              <a:t>All</a:t>
            </a:r>
            <a:r>
              <a:rPr lang="es-MX" dirty="0" smtClean="0"/>
              <a:t> </a:t>
            </a:r>
            <a:r>
              <a:rPr lang="es-MX" dirty="0" err="1" smtClean="0"/>
              <a:t>communities</a:t>
            </a:r>
            <a:r>
              <a:rPr lang="es-MX" dirty="0" smtClean="0"/>
              <a:t> </a:t>
            </a:r>
            <a:r>
              <a:rPr lang="es-MX" dirty="0" err="1" smtClean="0"/>
              <a:t>within</a:t>
            </a:r>
            <a:r>
              <a:rPr lang="es-MX" dirty="0" smtClean="0"/>
              <a:t> a </a:t>
            </a:r>
            <a:r>
              <a:rPr lang="es-MX" dirty="0" err="1" smtClean="0"/>
              <a:t>project</a:t>
            </a:r>
            <a:r>
              <a:rPr lang="es-MX" dirty="0" smtClean="0"/>
              <a:t> </a:t>
            </a:r>
            <a:r>
              <a:rPr lang="es-MX" dirty="0" err="1" smtClean="0"/>
              <a:t>must</a:t>
            </a:r>
            <a:r>
              <a:rPr lang="es-MX" dirty="0" smtClean="0"/>
              <a:t> </a:t>
            </a:r>
            <a:r>
              <a:rPr lang="es-MX" dirty="0" err="1" smtClean="0"/>
              <a:t>be</a:t>
            </a:r>
            <a:r>
              <a:rPr lang="es-MX" dirty="0" smtClean="0"/>
              <a:t> </a:t>
            </a:r>
            <a:r>
              <a:rPr lang="es-MX" dirty="0" err="1" smtClean="0"/>
              <a:t>listed</a:t>
            </a:r>
            <a:r>
              <a:rPr lang="es-MX" dirty="0" smtClean="0"/>
              <a:t>. Note </a:t>
            </a:r>
            <a:r>
              <a:rPr lang="es-MX" dirty="0" err="1" smtClean="0"/>
              <a:t>that</a:t>
            </a:r>
            <a:r>
              <a:rPr lang="es-MX" dirty="0" smtClean="0"/>
              <a:t> </a:t>
            </a:r>
            <a:r>
              <a:rPr lang="es-MX" dirty="0" err="1" smtClean="0"/>
              <a:t>the</a:t>
            </a:r>
            <a:r>
              <a:rPr lang="es-MX" dirty="0" smtClean="0"/>
              <a:t> </a:t>
            </a:r>
            <a:r>
              <a:rPr lang="es-MX" dirty="0" err="1" smtClean="0"/>
              <a:t>coordinates</a:t>
            </a:r>
            <a:r>
              <a:rPr lang="es-MX" dirty="0" smtClean="0"/>
              <a:t> can </a:t>
            </a:r>
            <a:r>
              <a:rPr lang="es-MX" dirty="0" err="1" smtClean="0"/>
              <a:t>automatically</a:t>
            </a:r>
            <a:r>
              <a:rPr lang="es-MX" dirty="0" smtClean="0"/>
              <a:t> </a:t>
            </a:r>
            <a:r>
              <a:rPr lang="es-MX" dirty="0" err="1" smtClean="0"/>
              <a:t>be</a:t>
            </a:r>
            <a:r>
              <a:rPr lang="es-MX" dirty="0" smtClean="0"/>
              <a:t> </a:t>
            </a:r>
            <a:r>
              <a:rPr lang="es-MX" dirty="0" err="1" smtClean="0"/>
              <a:t>interested</a:t>
            </a:r>
            <a:r>
              <a:rPr lang="es-MX" dirty="0" smtClean="0"/>
              <a:t> </a:t>
            </a:r>
            <a:r>
              <a:rPr lang="es-MX" dirty="0" err="1" smtClean="0"/>
              <a:t>through</a:t>
            </a:r>
            <a:r>
              <a:rPr lang="es-MX" dirty="0" smtClean="0"/>
              <a:t> Google </a:t>
            </a:r>
            <a:r>
              <a:rPr lang="es-MX" dirty="0" err="1" smtClean="0"/>
              <a:t>Maps</a:t>
            </a:r>
            <a:r>
              <a:rPr lang="es-MX" dirty="0" smtClean="0"/>
              <a:t>. </a:t>
            </a:r>
            <a:r>
              <a:rPr lang="es-MX" dirty="0" err="1" smtClean="0"/>
              <a:t>However</a:t>
            </a:r>
            <a:r>
              <a:rPr lang="es-MX" dirty="0" smtClean="0"/>
              <a:t>, </a:t>
            </a:r>
            <a:r>
              <a:rPr lang="es-MX" dirty="0" err="1" smtClean="0"/>
              <a:t>elevation</a:t>
            </a:r>
            <a:r>
              <a:rPr lang="es-MX" dirty="0" smtClean="0"/>
              <a:t> </a:t>
            </a:r>
            <a:r>
              <a:rPr lang="es-MX" dirty="0" err="1" smtClean="0"/>
              <a:t>must</a:t>
            </a:r>
            <a:r>
              <a:rPr lang="es-MX" dirty="0" smtClean="0"/>
              <a:t> </a:t>
            </a:r>
            <a:r>
              <a:rPr lang="es-MX" dirty="0" err="1" smtClean="0"/>
              <a:t>be</a:t>
            </a:r>
            <a:r>
              <a:rPr lang="es-MX" dirty="0" smtClean="0"/>
              <a:t> </a:t>
            </a:r>
            <a:r>
              <a:rPr lang="es-MX" dirty="0" err="1" smtClean="0"/>
              <a:t>inserted</a:t>
            </a:r>
            <a:r>
              <a:rPr lang="es-MX" dirty="0" smtClean="0"/>
              <a:t> </a:t>
            </a:r>
            <a:r>
              <a:rPr lang="es-MX" dirty="0" err="1" smtClean="0"/>
              <a:t>manually</a:t>
            </a:r>
            <a:r>
              <a:rPr lang="es-MX" dirty="0" smtClean="0"/>
              <a:t> (</a:t>
            </a:r>
            <a:r>
              <a:rPr lang="es-MX" dirty="0" err="1" smtClean="0"/>
              <a:t>e.g.</a:t>
            </a:r>
            <a:r>
              <a:rPr lang="es-MX" dirty="0" smtClean="0"/>
              <a:t>, </a:t>
            </a:r>
            <a:r>
              <a:rPr lang="es-MX" dirty="0" err="1" smtClean="0"/>
              <a:t>via</a:t>
            </a:r>
            <a:r>
              <a:rPr lang="es-MX" dirty="0" smtClean="0"/>
              <a:t> </a:t>
            </a:r>
            <a:r>
              <a:rPr lang="es-MX" dirty="0" err="1" smtClean="0"/>
              <a:t>using</a:t>
            </a:r>
            <a:r>
              <a:rPr lang="es-MX" dirty="0" smtClean="0"/>
              <a:t> Google </a:t>
            </a:r>
            <a:r>
              <a:rPr lang="es-MX" dirty="0" err="1" smtClean="0"/>
              <a:t>Earth</a:t>
            </a:r>
            <a:r>
              <a:rPr lang="es-MX" dirty="0" smtClean="0"/>
              <a:t>). Note </a:t>
            </a:r>
            <a:r>
              <a:rPr lang="es-MX" dirty="0" err="1" smtClean="0"/>
              <a:t>that</a:t>
            </a:r>
            <a:r>
              <a:rPr lang="es-MX" dirty="0" smtClean="0"/>
              <a:t> </a:t>
            </a:r>
            <a:r>
              <a:rPr lang="es-MX" dirty="0" err="1" smtClean="0"/>
              <a:t>the</a:t>
            </a:r>
            <a:r>
              <a:rPr lang="es-MX" dirty="0" smtClean="0"/>
              <a:t> </a:t>
            </a:r>
            <a:r>
              <a:rPr lang="es-MX" dirty="0" err="1" smtClean="0"/>
              <a:t>correspondence</a:t>
            </a:r>
            <a:r>
              <a:rPr lang="es-MX" dirty="0" smtClean="0"/>
              <a:t> of </a:t>
            </a:r>
            <a:r>
              <a:rPr lang="es-MX" dirty="0" err="1" smtClean="0"/>
              <a:t>mpio</a:t>
            </a:r>
            <a:r>
              <a:rPr lang="es-MX" dirty="0" smtClean="0"/>
              <a:t> and </a:t>
            </a:r>
            <a:r>
              <a:rPr lang="es-MX" dirty="0" err="1" smtClean="0"/>
              <a:t>county</a:t>
            </a:r>
            <a:r>
              <a:rPr lang="es-MX" dirty="0" smtClean="0"/>
              <a:t> </a:t>
            </a:r>
            <a:r>
              <a:rPr lang="es-MX" dirty="0" err="1" smtClean="0"/>
              <a:t>will</a:t>
            </a:r>
            <a:r>
              <a:rPr lang="es-MX" dirty="0" smtClean="0"/>
              <a:t> </a:t>
            </a:r>
            <a:r>
              <a:rPr lang="es-MX" dirty="0" err="1" smtClean="0"/>
              <a:t>vary</a:t>
            </a:r>
            <a:r>
              <a:rPr lang="es-MX" dirty="0" smtClean="0"/>
              <a:t> </a:t>
            </a:r>
            <a:r>
              <a:rPr lang="es-MX" dirty="0" err="1" smtClean="0"/>
              <a:t>by</a:t>
            </a:r>
            <a:r>
              <a:rPr lang="es-MX" dirty="0" smtClean="0"/>
              <a:t> country.</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err="1" smtClean="0"/>
              <a:t>Languages</a:t>
            </a:r>
            <a:r>
              <a:rPr lang="es-MX" dirty="0" smtClean="0"/>
              <a:t> are </a:t>
            </a:r>
            <a:r>
              <a:rPr lang="es-MX" dirty="0" err="1" smtClean="0"/>
              <a:t>linked</a:t>
            </a:r>
            <a:r>
              <a:rPr lang="es-MX" dirty="0" smtClean="0"/>
              <a:t> </a:t>
            </a:r>
            <a:r>
              <a:rPr lang="es-MX" dirty="0" err="1" smtClean="0"/>
              <a:t>to</a:t>
            </a:r>
            <a:r>
              <a:rPr lang="es-MX" dirty="0" smtClean="0"/>
              <a:t> </a:t>
            </a:r>
            <a:r>
              <a:rPr lang="es-MX" dirty="0" err="1" smtClean="0"/>
              <a:t>the</a:t>
            </a:r>
            <a:r>
              <a:rPr lang="es-MX" dirty="0" smtClean="0"/>
              <a:t> </a:t>
            </a:r>
            <a:r>
              <a:rPr lang="es-MX" dirty="0" err="1" smtClean="0"/>
              <a:t>one</a:t>
            </a:r>
            <a:r>
              <a:rPr lang="es-MX" dirty="0" smtClean="0"/>
              <a:t> </a:t>
            </a:r>
            <a:r>
              <a:rPr lang="es-MX" dirty="0" err="1" smtClean="0"/>
              <a:t>or</a:t>
            </a:r>
            <a:r>
              <a:rPr lang="es-MX" dirty="0" smtClean="0"/>
              <a:t> more </a:t>
            </a:r>
            <a:r>
              <a:rPr lang="es-MX" dirty="0" err="1" smtClean="0"/>
              <a:t>communities</a:t>
            </a:r>
            <a:r>
              <a:rPr lang="es-MX" dirty="0" smtClean="0"/>
              <a:t> in a </a:t>
            </a:r>
            <a:r>
              <a:rPr lang="es-MX" dirty="0" err="1" smtClean="0"/>
              <a:t>project</a:t>
            </a:r>
            <a:r>
              <a:rPr lang="es-MX" dirty="0" smtClean="0"/>
              <a:t>.</a:t>
            </a:r>
          </a:p>
          <a:p>
            <a:r>
              <a:rPr lang="es-MX" dirty="0" err="1" smtClean="0"/>
              <a:t>Emphasize</a:t>
            </a:r>
            <a:r>
              <a:rPr lang="es-MX" dirty="0" smtClean="0"/>
              <a:t> </a:t>
            </a:r>
            <a:r>
              <a:rPr lang="es-MX" dirty="0" err="1" smtClean="0"/>
              <a:t>that</a:t>
            </a:r>
            <a:r>
              <a:rPr lang="es-MX" dirty="0" smtClean="0"/>
              <a:t> </a:t>
            </a:r>
            <a:r>
              <a:rPr lang="es-MX" dirty="0" err="1" smtClean="0"/>
              <a:t>only</a:t>
            </a:r>
            <a:r>
              <a:rPr lang="es-MX" dirty="0" smtClean="0"/>
              <a:t> </a:t>
            </a:r>
            <a:r>
              <a:rPr lang="es-MX" dirty="0" err="1" smtClean="0"/>
              <a:t>languages</a:t>
            </a:r>
            <a:r>
              <a:rPr lang="es-MX" dirty="0" smtClean="0"/>
              <a:t> in </a:t>
            </a:r>
            <a:r>
              <a:rPr lang="es-MX" dirty="0" err="1" smtClean="0"/>
              <a:t>the</a:t>
            </a:r>
            <a:r>
              <a:rPr lang="es-MX" dirty="0" smtClean="0"/>
              <a:t> </a:t>
            </a:r>
            <a:r>
              <a:rPr lang="es-MX" dirty="0" err="1" smtClean="0"/>
              <a:t>project</a:t>
            </a:r>
            <a:r>
              <a:rPr lang="es-MX" dirty="0" smtClean="0"/>
              <a:t> can </a:t>
            </a:r>
            <a:r>
              <a:rPr lang="es-MX" dirty="0" err="1" smtClean="0"/>
              <a:t>be</a:t>
            </a:r>
            <a:r>
              <a:rPr lang="es-MX" dirty="0" smtClean="0"/>
              <a:t> </a:t>
            </a:r>
            <a:r>
              <a:rPr lang="es-MX" dirty="0" err="1" smtClean="0"/>
              <a:t>linked</a:t>
            </a:r>
            <a:r>
              <a:rPr lang="es-MX" dirty="0" smtClean="0"/>
              <a:t> </a:t>
            </a:r>
            <a:r>
              <a:rPr lang="es-MX" dirty="0" err="1" smtClean="0"/>
              <a:t>to</a:t>
            </a:r>
            <a:r>
              <a:rPr lang="es-MX" dirty="0" smtClean="0"/>
              <a:t> a </a:t>
            </a:r>
            <a:r>
              <a:rPr lang="es-MX" dirty="0" err="1" smtClean="0"/>
              <a:t>community</a:t>
            </a:r>
            <a:r>
              <a:rPr lang="es-MX" dirty="0" smtClean="0"/>
              <a:t>.</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err="1" smtClean="0"/>
              <a:t>The</a:t>
            </a:r>
            <a:r>
              <a:rPr lang="es-MX" dirty="0" smtClean="0"/>
              <a:t> </a:t>
            </a:r>
            <a:r>
              <a:rPr lang="es-MX" dirty="0" err="1" smtClean="0"/>
              <a:t>community</a:t>
            </a:r>
            <a:r>
              <a:rPr lang="es-MX" dirty="0" smtClean="0"/>
              <a:t> </a:t>
            </a:r>
            <a:r>
              <a:rPr lang="es-MX" dirty="0" err="1" smtClean="0"/>
              <a:t>language</a:t>
            </a:r>
            <a:r>
              <a:rPr lang="es-MX" dirty="0" smtClean="0"/>
              <a:t> can </a:t>
            </a:r>
            <a:r>
              <a:rPr lang="es-MX" dirty="0" err="1" smtClean="0"/>
              <a:t>be</a:t>
            </a:r>
            <a:r>
              <a:rPr lang="es-MX" dirty="0" smtClean="0"/>
              <a:t> “</a:t>
            </a:r>
            <a:r>
              <a:rPr lang="es-MX" dirty="0" err="1" smtClean="0"/>
              <a:t>primary</a:t>
            </a:r>
            <a:r>
              <a:rPr lang="es-MX" dirty="0" smtClean="0"/>
              <a:t>”, “regional” </a:t>
            </a:r>
            <a:r>
              <a:rPr lang="es-MX" dirty="0" err="1" smtClean="0"/>
              <a:t>or</a:t>
            </a:r>
            <a:r>
              <a:rPr lang="es-MX" dirty="0" smtClean="0"/>
              <a:t> “</a:t>
            </a:r>
            <a:r>
              <a:rPr lang="es-MX" dirty="0" err="1" smtClean="0"/>
              <a:t>immigrant</a:t>
            </a:r>
            <a:r>
              <a:rPr lang="es-MX" dirty="0" smtClean="0"/>
              <a:t>”. </a:t>
            </a:r>
            <a:r>
              <a:rPr lang="es-MX" dirty="0" err="1" smtClean="0"/>
              <a:t>Basically</a:t>
            </a:r>
            <a:r>
              <a:rPr lang="es-MX" dirty="0" smtClean="0"/>
              <a:t> </a:t>
            </a:r>
            <a:r>
              <a:rPr lang="es-MX" dirty="0" err="1" smtClean="0"/>
              <a:t>this</a:t>
            </a:r>
            <a:r>
              <a:rPr lang="es-MX" dirty="0" smtClean="0"/>
              <a:t> </a:t>
            </a:r>
            <a:r>
              <a:rPr lang="es-MX" dirty="0" err="1" smtClean="0"/>
              <a:t>corresponds</a:t>
            </a:r>
            <a:r>
              <a:rPr lang="es-MX" dirty="0" smtClean="0"/>
              <a:t> </a:t>
            </a:r>
            <a:r>
              <a:rPr lang="es-MX" dirty="0" err="1" smtClean="0"/>
              <a:t>to</a:t>
            </a:r>
            <a:r>
              <a:rPr lang="es-MX" dirty="0" smtClean="0"/>
              <a:t> </a:t>
            </a:r>
            <a:r>
              <a:rPr lang="es-MX" dirty="0" err="1" smtClean="0"/>
              <a:t>the</a:t>
            </a:r>
            <a:r>
              <a:rPr lang="es-MX" dirty="0" smtClean="0"/>
              <a:t> </a:t>
            </a:r>
            <a:r>
              <a:rPr lang="es-MX" dirty="0" err="1" smtClean="0"/>
              <a:t>basic</a:t>
            </a:r>
            <a:r>
              <a:rPr lang="es-MX" dirty="0" smtClean="0"/>
              <a:t> </a:t>
            </a:r>
            <a:r>
              <a:rPr lang="es-MX" dirty="0" err="1" smtClean="0"/>
              <a:t>Indigneous</a:t>
            </a:r>
            <a:r>
              <a:rPr lang="es-MX" dirty="0" smtClean="0"/>
              <a:t> </a:t>
            </a:r>
            <a:r>
              <a:rPr lang="es-MX" dirty="0" err="1" smtClean="0"/>
              <a:t>language</a:t>
            </a:r>
            <a:r>
              <a:rPr lang="es-MX" dirty="0" smtClean="0"/>
              <a:t>, </a:t>
            </a:r>
            <a:r>
              <a:rPr lang="es-MX" dirty="0" err="1" smtClean="0"/>
              <a:t>the</a:t>
            </a:r>
            <a:r>
              <a:rPr lang="es-MX" dirty="0" smtClean="0"/>
              <a:t> colonial </a:t>
            </a:r>
            <a:r>
              <a:rPr lang="es-MX" dirty="0" err="1" smtClean="0"/>
              <a:t>language</a:t>
            </a:r>
            <a:r>
              <a:rPr lang="es-MX" dirty="0" smtClean="0"/>
              <a:t>, and </a:t>
            </a:r>
            <a:r>
              <a:rPr lang="es-MX" dirty="0" err="1" smtClean="0"/>
              <a:t>other</a:t>
            </a:r>
            <a:r>
              <a:rPr lang="es-MX" dirty="0" smtClean="0"/>
              <a:t> </a:t>
            </a:r>
            <a:r>
              <a:rPr lang="es-MX" dirty="0" err="1" smtClean="0"/>
              <a:t>Indigenous</a:t>
            </a:r>
            <a:r>
              <a:rPr lang="es-MX" dirty="0" smtClean="0"/>
              <a:t> </a:t>
            </a:r>
            <a:r>
              <a:rPr lang="es-MX" dirty="0" err="1" smtClean="0"/>
              <a:t>languages</a:t>
            </a:r>
            <a:r>
              <a:rPr lang="es-MX" dirty="0" smtClean="0"/>
              <a:t> </a:t>
            </a:r>
            <a:r>
              <a:rPr lang="es-MX" dirty="0" err="1" smtClean="0"/>
              <a:t>spoken</a:t>
            </a:r>
            <a:r>
              <a:rPr lang="es-MX" dirty="0" smtClean="0"/>
              <a:t> </a:t>
            </a:r>
            <a:r>
              <a:rPr lang="es-MX" dirty="0" err="1" smtClean="0"/>
              <a:t>by</a:t>
            </a:r>
            <a:r>
              <a:rPr lang="es-MX" dirty="0" smtClean="0"/>
              <a:t> </a:t>
            </a:r>
            <a:r>
              <a:rPr lang="es-MX" dirty="0" err="1" smtClean="0"/>
              <a:t>immigrants</a:t>
            </a:r>
            <a:r>
              <a:rPr lang="es-MX" dirty="0" smtClean="0"/>
              <a:t>. </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err="1" smtClean="0"/>
              <a:t>The</a:t>
            </a:r>
            <a:r>
              <a:rPr lang="es-MX" dirty="0" smtClean="0"/>
              <a:t> </a:t>
            </a:r>
            <a:r>
              <a:rPr lang="es-MX" dirty="0" err="1" smtClean="0"/>
              <a:t>last</a:t>
            </a:r>
            <a:r>
              <a:rPr lang="es-MX" dirty="0" smtClean="0"/>
              <a:t> module </a:t>
            </a:r>
            <a:r>
              <a:rPr lang="es-MX" dirty="0" err="1" smtClean="0"/>
              <a:t>to</a:t>
            </a:r>
            <a:r>
              <a:rPr lang="es-MX" dirty="0" smtClean="0"/>
              <a:t> </a:t>
            </a:r>
            <a:r>
              <a:rPr lang="es-MX" dirty="0" err="1" smtClean="0"/>
              <a:t>be</a:t>
            </a:r>
            <a:r>
              <a:rPr lang="es-MX" dirty="0" smtClean="0"/>
              <a:t> </a:t>
            </a:r>
            <a:r>
              <a:rPr lang="es-MX" dirty="0" err="1" smtClean="0"/>
              <a:t>developed</a:t>
            </a:r>
            <a:r>
              <a:rPr lang="es-MX" dirty="0" smtClean="0"/>
              <a:t> </a:t>
            </a:r>
            <a:r>
              <a:rPr lang="es-MX" dirty="0" err="1" smtClean="0"/>
              <a:t>is</a:t>
            </a:r>
            <a:r>
              <a:rPr lang="es-MX" dirty="0" smtClean="0"/>
              <a:t> a </a:t>
            </a:r>
            <a:r>
              <a:rPr lang="es-MX" dirty="0" err="1" smtClean="0"/>
              <a:t>personnel</a:t>
            </a:r>
            <a:r>
              <a:rPr lang="es-MX" dirty="0" smtClean="0"/>
              <a:t> module: </a:t>
            </a:r>
            <a:r>
              <a:rPr lang="es-MX" dirty="0" err="1" smtClean="0"/>
              <a:t>All</a:t>
            </a:r>
            <a:r>
              <a:rPr lang="es-MX" dirty="0" smtClean="0"/>
              <a:t> </a:t>
            </a:r>
            <a:r>
              <a:rPr lang="es-MX" dirty="0" err="1" smtClean="0"/>
              <a:t>individuals</a:t>
            </a:r>
            <a:r>
              <a:rPr lang="es-MX" dirty="0" smtClean="0"/>
              <a:t> (</a:t>
            </a:r>
            <a:r>
              <a:rPr lang="es-MX" dirty="0" err="1" smtClean="0"/>
              <a:t>minimally</a:t>
            </a:r>
            <a:r>
              <a:rPr lang="es-MX" dirty="0" smtClean="0"/>
              <a:t> </a:t>
            </a:r>
            <a:r>
              <a:rPr lang="es-MX" dirty="0" err="1" smtClean="0"/>
              <a:t>all</a:t>
            </a:r>
            <a:r>
              <a:rPr lang="es-MX" dirty="0" smtClean="0"/>
              <a:t> </a:t>
            </a:r>
            <a:r>
              <a:rPr lang="es-MX" dirty="0" err="1" smtClean="0"/>
              <a:t>consultants</a:t>
            </a:r>
            <a:r>
              <a:rPr lang="es-MX" dirty="0" smtClean="0"/>
              <a:t>) </a:t>
            </a:r>
            <a:r>
              <a:rPr lang="es-MX" dirty="0" err="1" smtClean="0"/>
              <a:t>who</a:t>
            </a:r>
            <a:r>
              <a:rPr lang="es-MX" dirty="0" smtClean="0"/>
              <a:t> </a:t>
            </a:r>
            <a:r>
              <a:rPr lang="es-MX" dirty="0" err="1" smtClean="0"/>
              <a:t>participated</a:t>
            </a:r>
            <a:r>
              <a:rPr lang="es-MX" dirty="0" smtClean="0"/>
              <a:t> in a </a:t>
            </a:r>
            <a:r>
              <a:rPr lang="es-MX" dirty="0" err="1" smtClean="0"/>
              <a:t>project</a:t>
            </a:r>
            <a:r>
              <a:rPr lang="es-MX" dirty="0" smtClean="0"/>
              <a:t>.</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err="1" smtClean="0"/>
              <a:t>This</a:t>
            </a:r>
            <a:r>
              <a:rPr lang="es-MX" dirty="0" smtClean="0"/>
              <a:t> input </a:t>
            </a:r>
            <a:r>
              <a:rPr lang="es-MX" dirty="0" err="1" smtClean="0"/>
              <a:t>form</a:t>
            </a:r>
            <a:r>
              <a:rPr lang="es-MX" dirty="0" smtClean="0"/>
              <a:t> </a:t>
            </a:r>
            <a:r>
              <a:rPr lang="es-MX" dirty="0" err="1" smtClean="0"/>
              <a:t>is</a:t>
            </a:r>
            <a:r>
              <a:rPr lang="es-MX" dirty="0" smtClean="0"/>
              <a:t> </a:t>
            </a:r>
            <a:r>
              <a:rPr lang="es-MX" dirty="0" err="1" smtClean="0"/>
              <a:t>the</a:t>
            </a:r>
            <a:r>
              <a:rPr lang="es-MX" dirty="0" smtClean="0"/>
              <a:t> complete </a:t>
            </a:r>
            <a:r>
              <a:rPr lang="es-MX" dirty="0" err="1" smtClean="0"/>
              <a:t>form</a:t>
            </a:r>
            <a:r>
              <a:rPr lang="es-MX" dirty="0" smtClean="0"/>
              <a:t> </a:t>
            </a:r>
            <a:r>
              <a:rPr lang="es-MX" dirty="0" err="1" smtClean="0"/>
              <a:t>for</a:t>
            </a:r>
            <a:r>
              <a:rPr lang="es-MX" dirty="0" smtClean="0"/>
              <a:t> </a:t>
            </a:r>
            <a:r>
              <a:rPr lang="es-MX" dirty="0" err="1" smtClean="0"/>
              <a:t>all</a:t>
            </a:r>
            <a:r>
              <a:rPr lang="es-MX" dirty="0" smtClean="0"/>
              <a:t> </a:t>
            </a:r>
            <a:r>
              <a:rPr lang="es-MX" dirty="0" err="1" smtClean="0"/>
              <a:t>project</a:t>
            </a:r>
            <a:r>
              <a:rPr lang="es-MX" dirty="0" smtClean="0"/>
              <a:t> </a:t>
            </a:r>
            <a:r>
              <a:rPr lang="es-MX" dirty="0" err="1" smtClean="0"/>
              <a:t>personnel</a:t>
            </a:r>
            <a:r>
              <a:rPr lang="es-MX" dirty="0" smtClean="0"/>
              <a:t>. </a:t>
            </a:r>
            <a:r>
              <a:rPr lang="es-MX" dirty="0" err="1" smtClean="0"/>
              <a:t>It</a:t>
            </a:r>
            <a:r>
              <a:rPr lang="es-MX" dirty="0" smtClean="0"/>
              <a:t> </a:t>
            </a:r>
            <a:r>
              <a:rPr lang="es-MX" dirty="0" err="1" smtClean="0"/>
              <a:t>comprises</a:t>
            </a:r>
            <a:endParaRPr lang="es-MX" dirty="0" smtClean="0"/>
          </a:p>
          <a:p>
            <a:pPr marL="228600" indent="-228600">
              <a:buAutoNum type="arabicPeriod"/>
            </a:pPr>
            <a:r>
              <a:rPr lang="es-MX" dirty="0" smtClean="0"/>
              <a:t>Personal data</a:t>
            </a:r>
          </a:p>
          <a:p>
            <a:pPr marL="228600" indent="-228600">
              <a:buAutoNum type="arabicPeriod"/>
            </a:pPr>
            <a:r>
              <a:rPr lang="es-MX" dirty="0" err="1" smtClean="0"/>
              <a:t>Language</a:t>
            </a:r>
            <a:r>
              <a:rPr lang="es-MX" dirty="0" smtClean="0"/>
              <a:t> data</a:t>
            </a:r>
          </a:p>
          <a:p>
            <a:pPr marL="228600" indent="-228600">
              <a:buAutoNum type="arabicPeriod"/>
            </a:pPr>
            <a:r>
              <a:rPr lang="es-MX" dirty="0" smtClean="0"/>
              <a:t>Role data</a:t>
            </a:r>
          </a:p>
          <a:p>
            <a:pPr marL="228600" indent="-228600">
              <a:buAutoNum type="arabicPeriod"/>
            </a:pPr>
            <a:r>
              <a:rPr lang="es-MX" dirty="0" err="1" smtClean="0"/>
              <a:t>Presentation</a:t>
            </a:r>
            <a:r>
              <a:rPr lang="es-MX" dirty="0" smtClean="0"/>
              <a:t> data (</a:t>
            </a:r>
            <a:r>
              <a:rPr lang="es-MX" dirty="0" err="1" smtClean="0"/>
              <a:t>how</a:t>
            </a:r>
            <a:r>
              <a:rPr lang="es-MX" dirty="0" smtClean="0"/>
              <a:t> </a:t>
            </a:r>
            <a:r>
              <a:rPr lang="es-MX" dirty="0" err="1" smtClean="0"/>
              <a:t>the</a:t>
            </a:r>
            <a:r>
              <a:rPr lang="es-MX" dirty="0" smtClean="0"/>
              <a:t> </a:t>
            </a:r>
            <a:r>
              <a:rPr lang="es-MX" dirty="0" err="1" smtClean="0"/>
              <a:t>person</a:t>
            </a:r>
            <a:r>
              <a:rPr lang="es-MX" dirty="0" smtClean="0"/>
              <a:t> </a:t>
            </a:r>
            <a:r>
              <a:rPr lang="es-MX" dirty="0" err="1" smtClean="0"/>
              <a:t>is</a:t>
            </a:r>
            <a:r>
              <a:rPr lang="es-MX" dirty="0" smtClean="0"/>
              <a:t> </a:t>
            </a:r>
            <a:r>
              <a:rPr lang="es-MX" dirty="0" err="1" smtClean="0"/>
              <a:t>displayed</a:t>
            </a:r>
            <a:r>
              <a:rPr lang="es-MX" dirty="0" smtClean="0"/>
              <a:t> in </a:t>
            </a:r>
            <a:r>
              <a:rPr lang="es-MX" dirty="0" err="1" smtClean="0"/>
              <a:t>search</a:t>
            </a:r>
            <a:r>
              <a:rPr lang="es-MX" dirty="0" smtClean="0"/>
              <a:t> </a:t>
            </a:r>
            <a:r>
              <a:rPr lang="es-MX" dirty="0" err="1" smtClean="0"/>
              <a:t>results</a:t>
            </a:r>
            <a:r>
              <a:rPr lang="es-MX" dirty="0" smtClean="0"/>
              <a:t>)</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err="1" smtClean="0"/>
              <a:t>This</a:t>
            </a:r>
            <a:r>
              <a:rPr lang="es-MX" dirty="0" smtClean="0"/>
              <a:t> </a:t>
            </a:r>
            <a:r>
              <a:rPr lang="es-MX" dirty="0" err="1" smtClean="0"/>
              <a:t>is</a:t>
            </a:r>
            <a:r>
              <a:rPr lang="es-MX" dirty="0" smtClean="0"/>
              <a:t> a </a:t>
            </a:r>
            <a:r>
              <a:rPr lang="es-MX" dirty="0" err="1" smtClean="0"/>
              <a:t>very</a:t>
            </a:r>
            <a:r>
              <a:rPr lang="es-MX" dirty="0" smtClean="0"/>
              <a:t> simple </a:t>
            </a:r>
            <a:r>
              <a:rPr lang="es-MX" dirty="0" err="1" smtClean="0"/>
              <a:t>form</a:t>
            </a:r>
            <a:r>
              <a:rPr lang="es-MX" dirty="0" smtClean="0"/>
              <a:t> </a:t>
            </a:r>
            <a:r>
              <a:rPr lang="es-MX" dirty="0" err="1" smtClean="0"/>
              <a:t>to</a:t>
            </a:r>
            <a:r>
              <a:rPr lang="es-MX" dirty="0" smtClean="0"/>
              <a:t> </a:t>
            </a:r>
            <a:r>
              <a:rPr lang="es-MX" dirty="0" err="1" smtClean="0"/>
              <a:t>create</a:t>
            </a:r>
            <a:r>
              <a:rPr lang="es-MX" dirty="0" smtClean="0"/>
              <a:t> </a:t>
            </a:r>
            <a:r>
              <a:rPr lang="es-MX" dirty="0" err="1" smtClean="0"/>
              <a:t>an</a:t>
            </a:r>
            <a:r>
              <a:rPr lang="es-MX" dirty="0" smtClean="0"/>
              <a:t> </a:t>
            </a:r>
            <a:r>
              <a:rPr lang="es-MX" dirty="0" err="1" smtClean="0"/>
              <a:t>account</a:t>
            </a:r>
            <a:r>
              <a:rPr lang="es-MX" dirty="0" smtClean="0"/>
              <a:t>.</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smtClean="0"/>
              <a:t>Once </a:t>
            </a:r>
            <a:r>
              <a:rPr lang="es-MX" dirty="0" err="1" smtClean="0"/>
              <a:t>an</a:t>
            </a:r>
            <a:r>
              <a:rPr lang="es-MX" dirty="0" smtClean="0"/>
              <a:t> individual </a:t>
            </a:r>
            <a:r>
              <a:rPr lang="es-MX" dirty="0" err="1" smtClean="0"/>
              <a:t>is</a:t>
            </a:r>
            <a:r>
              <a:rPr lang="es-MX" dirty="0" smtClean="0"/>
              <a:t> </a:t>
            </a:r>
            <a:r>
              <a:rPr lang="es-MX" dirty="0" err="1" smtClean="0"/>
              <a:t>entered</a:t>
            </a:r>
            <a:r>
              <a:rPr lang="es-MX" dirty="0" smtClean="0"/>
              <a:t> </a:t>
            </a:r>
            <a:r>
              <a:rPr lang="es-MX" dirty="0" err="1" smtClean="0"/>
              <a:t>the</a:t>
            </a:r>
            <a:r>
              <a:rPr lang="es-MX" dirty="0" smtClean="0"/>
              <a:t> </a:t>
            </a:r>
            <a:r>
              <a:rPr lang="es-MX" dirty="0" err="1" smtClean="0"/>
              <a:t>personnel</a:t>
            </a:r>
            <a:r>
              <a:rPr lang="es-MX" dirty="0" smtClean="0"/>
              <a:t> </a:t>
            </a:r>
            <a:r>
              <a:rPr lang="es-MX" dirty="0" err="1" smtClean="0"/>
              <a:t>table</a:t>
            </a:r>
            <a:r>
              <a:rPr lang="es-MX" dirty="0" smtClean="0"/>
              <a:t> (in </a:t>
            </a:r>
            <a:r>
              <a:rPr lang="es-MX" dirty="0" err="1" smtClean="0"/>
              <a:t>many</a:t>
            </a:r>
            <a:r>
              <a:rPr lang="es-MX" dirty="0" smtClean="0"/>
              <a:t> </a:t>
            </a:r>
            <a:r>
              <a:rPr lang="es-MX" dirty="0" err="1" smtClean="0"/>
              <a:t>ways</a:t>
            </a:r>
            <a:r>
              <a:rPr lang="es-MX" dirty="0" smtClean="0"/>
              <a:t> </a:t>
            </a:r>
            <a:r>
              <a:rPr lang="es-MX" dirty="0" err="1" smtClean="0"/>
              <a:t>parallel</a:t>
            </a:r>
            <a:r>
              <a:rPr lang="es-MX" dirty="0" smtClean="0"/>
              <a:t> in </a:t>
            </a:r>
            <a:r>
              <a:rPr lang="es-MX" dirty="0" err="1" smtClean="0"/>
              <a:t>content</a:t>
            </a:r>
            <a:r>
              <a:rPr lang="es-MX" dirty="0" smtClean="0"/>
              <a:t> </a:t>
            </a:r>
            <a:r>
              <a:rPr lang="es-MX" dirty="0" err="1" smtClean="0"/>
              <a:t>to</a:t>
            </a:r>
            <a:r>
              <a:rPr lang="es-MX" dirty="0" smtClean="0"/>
              <a:t> </a:t>
            </a:r>
            <a:r>
              <a:rPr lang="es-MX" dirty="0" err="1" smtClean="0"/>
              <a:t>the</a:t>
            </a:r>
            <a:r>
              <a:rPr lang="es-MX" dirty="0" smtClean="0"/>
              <a:t> </a:t>
            </a:r>
            <a:r>
              <a:rPr lang="es-MX" dirty="0" err="1" smtClean="0"/>
              <a:t>language</a:t>
            </a:r>
            <a:r>
              <a:rPr lang="es-MX" dirty="0" smtClean="0"/>
              <a:t> and </a:t>
            </a:r>
            <a:r>
              <a:rPr lang="es-MX" dirty="0" err="1" smtClean="0"/>
              <a:t>community</a:t>
            </a:r>
            <a:r>
              <a:rPr lang="es-MX" dirty="0" smtClean="0"/>
              <a:t> </a:t>
            </a:r>
            <a:r>
              <a:rPr lang="es-MX" dirty="0" err="1" smtClean="0"/>
              <a:t>tables</a:t>
            </a:r>
            <a:r>
              <a:rPr lang="es-MX" dirty="0" smtClean="0"/>
              <a:t>)</a:t>
            </a:r>
            <a:r>
              <a:rPr lang="en-US" dirty="0" smtClean="0"/>
              <a:t> his or her data can be edited. </a:t>
            </a:r>
          </a:p>
          <a:p>
            <a:endParaRPr lang="en-US" dirty="0" smtClean="0"/>
          </a:p>
          <a:p>
            <a:r>
              <a:rPr lang="en-US" dirty="0" smtClean="0"/>
              <a:t>All project personnel should be listed, particularly those who give information on </a:t>
            </a:r>
            <a:r>
              <a:rPr lang="en-US" dirty="0" err="1" smtClean="0"/>
              <a:t>ethnobotanical</a:t>
            </a:r>
            <a:r>
              <a:rPr lang="en-US" dirty="0" smtClean="0"/>
              <a:t> knowledge.</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note that there are various ways that the identity of the person can be kept confidential. Discuss this question of anonymity and confidentiality.</a:t>
            </a:r>
          </a:p>
          <a:p>
            <a:endParaRPr lang="en-US" dirty="0" smtClean="0"/>
          </a:p>
          <a:p>
            <a:r>
              <a:rPr lang="en-US" dirty="0" smtClean="0"/>
              <a:t>Name</a:t>
            </a:r>
          </a:p>
          <a:p>
            <a:r>
              <a:rPr lang="en-US" dirty="0" smtClean="0"/>
              <a:t>Project code (i.e., assigned by the fieldworker, project manager, etc.)</a:t>
            </a:r>
          </a:p>
          <a:p>
            <a:r>
              <a:rPr lang="en-US" dirty="0" smtClean="0"/>
              <a:t>Random code (no semantics)</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and more participants are added.</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one will be dealt with in the following slides.</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project can be “managed” at any time, meaning that the content of the</a:t>
            </a:r>
          </a:p>
          <a:p>
            <a:r>
              <a:rPr lang="en-US" dirty="0" smtClean="0"/>
              <a:t>Language module</a:t>
            </a:r>
          </a:p>
          <a:p>
            <a:r>
              <a:rPr lang="en-US" dirty="0" smtClean="0"/>
              <a:t>Community module</a:t>
            </a:r>
          </a:p>
          <a:p>
            <a:r>
              <a:rPr lang="en-US" dirty="0" smtClean="0"/>
              <a:t>Personnel module </a:t>
            </a:r>
          </a:p>
          <a:p>
            <a:r>
              <a:rPr lang="en-US" dirty="0" smtClean="0"/>
              <a:t>Can be altered, enhanced, etc. at any time.</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significant facet of DEMCA is the ability to add ethnobiological data from a wide range of published, unpublished and archival resources.  The resources are added to the portal but may be linked to particular projects. In this case an “imaginary” ms of </a:t>
            </a:r>
            <a:r>
              <a:rPr lang="en-US" dirty="0" err="1" smtClean="0"/>
              <a:t>Zongozotla</a:t>
            </a:r>
            <a:r>
              <a:rPr lang="en-US" dirty="0" smtClean="0"/>
              <a:t> plant names is treated as a ms/unpublished resource.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development in DEMCA is the ability to link audio visual information to taxonomic descriptions. This is done through the Manage EAF files function. </a:t>
            </a:r>
          </a:p>
          <a:p>
            <a:endParaRPr lang="en-US" dirty="0" smtClean="0"/>
          </a:p>
          <a:p>
            <a:r>
              <a:rPr lang="en-US" dirty="0" smtClean="0"/>
              <a:t>Give an example of how this works. Use the </a:t>
            </a:r>
            <a:r>
              <a:rPr lang="en-US" dirty="0" err="1" smtClean="0"/>
              <a:t>Nahuat</a:t>
            </a:r>
            <a:r>
              <a:rPr lang="en-US" dirty="0" smtClean="0"/>
              <a:t> and the Yolo playbacks.</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within a project data can be “managed” added. In the present project there are two sources of data</a:t>
            </a:r>
          </a:p>
          <a:p>
            <a:endParaRPr lang="en-US" dirty="0" smtClean="0"/>
          </a:p>
          <a:p>
            <a:pPr marL="228600" indent="-228600">
              <a:buAutoNum type="arabicPeriod"/>
            </a:pPr>
            <a:r>
              <a:rPr lang="en-US" dirty="0" smtClean="0"/>
              <a:t>Physical specimens and observations</a:t>
            </a:r>
          </a:p>
          <a:p>
            <a:pPr marL="228600" indent="-228600">
              <a:buAutoNum type="arabicPeriod"/>
            </a:pPr>
            <a:r>
              <a:rPr lang="en-US" dirty="0" smtClean="0"/>
              <a:t>References (ms)</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reference data has already been added (see summary data, that can be edited)</a:t>
            </a:r>
          </a:p>
          <a:p>
            <a:endParaRPr lang="en-US" dirty="0" smtClean="0"/>
          </a:p>
          <a:p>
            <a:r>
              <a:rPr lang="en-US" dirty="0" smtClean="0"/>
              <a:t>Then Vernacular Names and Vernacular Uses can be added.</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above data input form for vernacular name shows how DEMCA handles this. Several important points</a:t>
            </a:r>
          </a:p>
          <a:p>
            <a:endParaRPr lang="en-US" dirty="0" smtClean="0"/>
          </a:p>
          <a:p>
            <a:pPr marL="228600" indent="-228600">
              <a:buAutoNum type="arabicPeriod"/>
            </a:pPr>
            <a:r>
              <a:rPr lang="en-US" dirty="0" smtClean="0"/>
              <a:t>DEMCA, like Darwin Core, divides data into “verbatim” and, in this case called, “annotated”.</a:t>
            </a:r>
          </a:p>
          <a:p>
            <a:pPr marL="228600" indent="-228600">
              <a:buAutoNum type="arabicPeriod"/>
            </a:pPr>
            <a:r>
              <a:rPr lang="en-US" dirty="0" smtClean="0"/>
              <a:t>Indigenous names are parsed and glossed (to facilitate discovery of calques)</a:t>
            </a:r>
          </a:p>
          <a:p>
            <a:pPr marL="228600" indent="-228600">
              <a:buAutoNum type="arabicPeriod"/>
            </a:pPr>
            <a:r>
              <a:rPr lang="en-US" dirty="0" smtClean="0"/>
              <a:t>Vernacular languages are specified via </a:t>
            </a:r>
            <a:r>
              <a:rPr lang="en-US" dirty="0" err="1" smtClean="0"/>
              <a:t>Glottocode</a:t>
            </a:r>
            <a:r>
              <a:rPr lang="en-US" dirty="0" smtClean="0"/>
              <a:t> tags</a:t>
            </a:r>
          </a:p>
          <a:p>
            <a:pPr marL="228600" indent="-228600">
              <a:buAutoNum type="arabicPeriod"/>
            </a:pPr>
            <a:r>
              <a:rPr lang="en-US" dirty="0" smtClean="0"/>
              <a:t>A series of semantic tags are added to facilitate searching across languages (e.g. all plant terms with reptile names in the plant name)</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err="1" smtClean="0"/>
              <a:t>The</a:t>
            </a:r>
            <a:r>
              <a:rPr lang="es-MX" dirty="0" smtClean="0"/>
              <a:t> </a:t>
            </a:r>
            <a:r>
              <a:rPr lang="es-MX" dirty="0" err="1" smtClean="0"/>
              <a:t>superadministrator</a:t>
            </a:r>
            <a:r>
              <a:rPr lang="es-MX" dirty="0" smtClean="0"/>
              <a:t>(s) can </a:t>
            </a:r>
            <a:r>
              <a:rPr lang="es-MX" dirty="0" err="1" smtClean="0"/>
              <a:t>then</a:t>
            </a:r>
            <a:r>
              <a:rPr lang="es-MX" dirty="0" smtClean="0"/>
              <a:t> log </a:t>
            </a:r>
            <a:r>
              <a:rPr lang="es-MX" dirty="0" err="1" smtClean="0"/>
              <a:t>on</a:t>
            </a:r>
            <a:r>
              <a:rPr lang="es-MX" dirty="0" smtClean="0"/>
              <a:t> and </a:t>
            </a:r>
            <a:r>
              <a:rPr lang="en-US" dirty="0" smtClean="0"/>
              <a:t>set up permissions, but only to registered users. The project manager/administrator lets the Super administrator know who should have what privileges. This slide is the top of the “site map” page as the </a:t>
            </a:r>
            <a:r>
              <a:rPr lang="en-US" dirty="0" err="1" smtClean="0"/>
              <a:t>Superadministrator</a:t>
            </a:r>
            <a:r>
              <a:rPr lang="en-US" dirty="0" smtClean="0"/>
              <a:t> sees it. The next slide is the bottom.</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Consultant comments are here intended to allow consultants in a field situation to discuss meanings. </a:t>
            </a:r>
          </a:p>
          <a:p>
            <a:endParaRPr lang="en-US" dirty="0" smtClean="0"/>
          </a:p>
          <a:p>
            <a:r>
              <a:rPr lang="en-US" dirty="0" smtClean="0"/>
              <a:t>There is a way to tag whether the term is opaque, transparent, etc.</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input form is for Use. This is divided into </a:t>
            </a:r>
          </a:p>
          <a:p>
            <a:endParaRPr lang="en-US" dirty="0" smtClean="0"/>
          </a:p>
          <a:p>
            <a:r>
              <a:rPr lang="en-US" dirty="0" smtClean="0"/>
              <a:t>Part of plant used (note generalities)</a:t>
            </a:r>
          </a:p>
          <a:p>
            <a:endParaRPr lang="en-US" dirty="0" smtClean="0"/>
          </a:p>
          <a:p>
            <a:r>
              <a:rPr lang="en-US" dirty="0" smtClean="0"/>
              <a:t>Use (divided into general types)</a:t>
            </a:r>
          </a:p>
          <a:p>
            <a:endParaRPr lang="en-US" dirty="0" smtClean="0"/>
          </a:p>
          <a:p>
            <a:r>
              <a:rPr lang="en-US" dirty="0" smtClean="0"/>
              <a:t>All specific uses under a heading will be discoverable by higher levels.</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7BBB8E-33A4-41B8-BB9E-0A463939267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7BBB8E-33A4-41B8-BB9E-0A463939267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7BBB8E-33A4-41B8-BB9E-0A4639392674}"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in Administrative Functions the </a:t>
            </a:r>
            <a:r>
              <a:rPr lang="en-US" dirty="0" err="1" smtClean="0"/>
              <a:t>superadministrator</a:t>
            </a:r>
            <a:r>
              <a:rPr lang="en-US" dirty="0" smtClean="0"/>
              <a:t>, and only the </a:t>
            </a:r>
            <a:r>
              <a:rPr lang="en-US" dirty="0" err="1" smtClean="0"/>
              <a:t>superadministrator</a:t>
            </a:r>
            <a:r>
              <a:rPr lang="en-US" dirty="0" smtClean="0"/>
              <a:t>, can create a New Collection or Observation Profile.</a:t>
            </a:r>
          </a:p>
          <a:p>
            <a:endParaRPr lang="en-US" dirty="0" smtClean="0"/>
          </a:p>
          <a:p>
            <a:r>
              <a:rPr lang="en-US" dirty="0" smtClean="0"/>
              <a:t>Note that in the near future there will be 3 types of data resources:</a:t>
            </a:r>
          </a:p>
          <a:p>
            <a:r>
              <a:rPr lang="en-US" dirty="0" smtClean="0"/>
              <a:t> </a:t>
            </a:r>
            <a:r>
              <a:rPr lang="en-US" dirty="0" smtClean="0"/>
              <a:t>    1. Collections and observations (physical specimens or still photos, </a:t>
            </a:r>
            <a:r>
              <a:rPr lang="en-US" dirty="0" err="1" smtClean="0"/>
              <a:t>DwC</a:t>
            </a:r>
            <a:r>
              <a:rPr lang="en-US" dirty="0" smtClean="0"/>
              <a:t> metadata)</a:t>
            </a:r>
          </a:p>
          <a:p>
            <a:r>
              <a:rPr lang="en-US" dirty="0" smtClean="0"/>
              <a:t> </a:t>
            </a:r>
            <a:r>
              <a:rPr lang="en-US" dirty="0" smtClean="0"/>
              <a:t>    2. Resources: Published and unpublished, museum and herbaria. </a:t>
            </a:r>
          </a:p>
          <a:p>
            <a:r>
              <a:rPr lang="en-US" dirty="0" smtClean="0"/>
              <a:t> </a:t>
            </a:r>
            <a:r>
              <a:rPr lang="en-US" dirty="0" smtClean="0"/>
              <a:t>    3. Elicitation: Either one person or several who discuss plant names, descriptions, and uses. Note that it is important that some scientific name be associated to all data. Probably one of the higher-level orders will work.</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Super administrator sets up a project with a contact/manager. Note that at present all projects much have an Institution Code. For this project the code thought of at the moment was simply JDA (my initials). Probably something like </a:t>
            </a:r>
            <a:r>
              <a:rPr lang="en-US" dirty="0" err="1" smtClean="0"/>
              <a:t>Zongozotla</a:t>
            </a:r>
            <a:r>
              <a:rPr lang="en-US" dirty="0" smtClean="0"/>
              <a:t> would be better. This can be changed.</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project is created the Super administrator assigns permissions. Again this is accomplished through the Data Management Tools dashboard.</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Super administrator is then presented with a list of registered users and this allows him/her to select a given user and grant different levels of permission.</a:t>
            </a:r>
          </a:p>
          <a:p>
            <a:endParaRPr lang="en-US" dirty="0" smtClean="0"/>
          </a:p>
          <a:p>
            <a:r>
              <a:rPr lang="en-US" dirty="0" smtClean="0"/>
              <a:t>NOTE: in the future as anyone who wants to comment needs to register it will be necessary to separate out different levels of users:</a:t>
            </a:r>
          </a:p>
          <a:p>
            <a:endParaRPr lang="en-US" dirty="0" smtClean="0"/>
          </a:p>
          <a:p>
            <a:pPr marL="228600" indent="-228600">
              <a:buAutoNum type="arabicPeriod"/>
            </a:pPr>
            <a:r>
              <a:rPr lang="en-US" dirty="0" smtClean="0"/>
              <a:t>Users who can only view the DEMCA site</a:t>
            </a:r>
          </a:p>
          <a:p>
            <a:pPr marL="228600" indent="-228600">
              <a:buAutoNum type="arabicPeriod"/>
            </a:pPr>
            <a:r>
              <a:rPr lang="en-US" dirty="0" smtClean="0"/>
              <a:t>Users who can view and annotate the DEMCA site</a:t>
            </a:r>
          </a:p>
          <a:p>
            <a:pPr marL="228600" indent="-228600">
              <a:buAutoNum type="arabicPeriod"/>
            </a:pPr>
            <a:r>
              <a:rPr lang="en-US" dirty="0" smtClean="0"/>
              <a:t>Users who can manage a project</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err="1" smtClean="0"/>
              <a:t>The</a:t>
            </a:r>
            <a:r>
              <a:rPr lang="es-MX" dirty="0" smtClean="0"/>
              <a:t> </a:t>
            </a:r>
            <a:r>
              <a:rPr lang="es-MX" dirty="0" err="1" smtClean="0"/>
              <a:t>project</a:t>
            </a:r>
            <a:r>
              <a:rPr lang="es-MX" dirty="0" smtClean="0"/>
              <a:t> manager, </a:t>
            </a:r>
            <a:r>
              <a:rPr lang="es-MX" dirty="0" err="1" smtClean="0"/>
              <a:t>Osbel</a:t>
            </a:r>
            <a:r>
              <a:rPr lang="es-MX" dirty="0" smtClean="0"/>
              <a:t> López, </a:t>
            </a:r>
            <a:r>
              <a:rPr lang="es-MX" dirty="0" err="1" smtClean="0"/>
              <a:t>is</a:t>
            </a:r>
            <a:r>
              <a:rPr lang="es-MX" dirty="0" smtClean="0"/>
              <a:t> </a:t>
            </a:r>
            <a:r>
              <a:rPr lang="es-MX" dirty="0" err="1" smtClean="0"/>
              <a:t>given</a:t>
            </a:r>
            <a:r>
              <a:rPr lang="es-MX" dirty="0" smtClean="0"/>
              <a:t> editorial </a:t>
            </a:r>
            <a:r>
              <a:rPr lang="es-MX" dirty="0" err="1" smtClean="0"/>
              <a:t>permissions</a:t>
            </a:r>
            <a:r>
              <a:rPr lang="es-MX" dirty="0" smtClean="0"/>
              <a:t> </a:t>
            </a:r>
            <a:r>
              <a:rPr lang="es-MX" dirty="0" err="1" smtClean="0"/>
              <a:t>to</a:t>
            </a:r>
            <a:r>
              <a:rPr lang="es-MX" dirty="0" smtClean="0"/>
              <a:t> </a:t>
            </a:r>
            <a:r>
              <a:rPr lang="es-MX" dirty="0" err="1" smtClean="0"/>
              <a:t>the</a:t>
            </a:r>
            <a:r>
              <a:rPr lang="es-MX" dirty="0" smtClean="0"/>
              <a:t> </a:t>
            </a:r>
            <a:r>
              <a:rPr lang="es-MX" dirty="0" err="1" smtClean="0"/>
              <a:t>project</a:t>
            </a:r>
            <a:r>
              <a:rPr lang="es-MX" dirty="0" smtClean="0"/>
              <a:t>.  </a:t>
            </a:r>
            <a:r>
              <a:rPr lang="es-MX" dirty="0" err="1" smtClean="0"/>
              <a:t>Other</a:t>
            </a:r>
            <a:r>
              <a:rPr lang="es-MX" dirty="0" smtClean="0"/>
              <a:t> </a:t>
            </a:r>
            <a:r>
              <a:rPr lang="es-MX" dirty="0" err="1" smtClean="0"/>
              <a:t>users</a:t>
            </a:r>
            <a:r>
              <a:rPr lang="es-MX" dirty="0" smtClean="0"/>
              <a:t> can </a:t>
            </a:r>
            <a:r>
              <a:rPr lang="es-MX" dirty="0" err="1" smtClean="0"/>
              <a:t>be</a:t>
            </a:r>
            <a:r>
              <a:rPr lang="es-MX" dirty="0" smtClean="0"/>
              <a:t> </a:t>
            </a:r>
            <a:r>
              <a:rPr lang="es-MX" dirty="0" err="1" smtClean="0"/>
              <a:t>given</a:t>
            </a:r>
            <a:r>
              <a:rPr lang="es-MX" dirty="0" smtClean="0"/>
              <a:t> </a:t>
            </a:r>
            <a:r>
              <a:rPr lang="es-MX" dirty="0" err="1" smtClean="0"/>
              <a:t>permissions</a:t>
            </a:r>
            <a:r>
              <a:rPr lang="es-MX" dirty="0" smtClean="0"/>
              <a:t>, </a:t>
            </a:r>
            <a:r>
              <a:rPr lang="es-MX" dirty="0" err="1" smtClean="0"/>
              <a:t>but</a:t>
            </a:r>
            <a:r>
              <a:rPr lang="es-MX" dirty="0" smtClean="0"/>
              <a:t> at </a:t>
            </a:r>
            <a:r>
              <a:rPr lang="es-MX" dirty="0" err="1" smtClean="0"/>
              <a:t>this</a:t>
            </a:r>
            <a:r>
              <a:rPr lang="es-MX" dirty="0" smtClean="0"/>
              <a:t> </a:t>
            </a:r>
            <a:r>
              <a:rPr lang="es-MX" dirty="0" err="1" smtClean="0"/>
              <a:t>point</a:t>
            </a:r>
            <a:r>
              <a:rPr lang="es-MX" dirty="0" smtClean="0"/>
              <a:t> </a:t>
            </a:r>
            <a:r>
              <a:rPr lang="es-MX" dirty="0" err="1" smtClean="0"/>
              <a:t>only</a:t>
            </a:r>
            <a:r>
              <a:rPr lang="es-MX" dirty="0" smtClean="0"/>
              <a:t> </a:t>
            </a:r>
            <a:r>
              <a:rPr lang="es-MX" dirty="0" err="1" smtClean="0"/>
              <a:t>through</a:t>
            </a:r>
            <a:r>
              <a:rPr lang="es-MX" dirty="0" smtClean="0"/>
              <a:t> </a:t>
            </a:r>
            <a:r>
              <a:rPr lang="es-MX" dirty="0" err="1" smtClean="0"/>
              <a:t>the</a:t>
            </a:r>
            <a:r>
              <a:rPr lang="es-MX" dirty="0" smtClean="0"/>
              <a:t> </a:t>
            </a:r>
            <a:r>
              <a:rPr lang="es-MX" dirty="0" err="1" smtClean="0"/>
              <a:t>Super</a:t>
            </a:r>
            <a:r>
              <a:rPr lang="es-MX" dirty="0" smtClean="0"/>
              <a:t> </a:t>
            </a:r>
            <a:r>
              <a:rPr lang="es-MX" dirty="0" err="1" smtClean="0"/>
              <a:t>administrator</a:t>
            </a:r>
            <a:r>
              <a:rPr lang="es-MX" dirty="0" smtClean="0"/>
              <a:t>.</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dirty="0" smtClean="0"/>
              <a:t>A </a:t>
            </a:r>
            <a:r>
              <a:rPr lang="es-MX" dirty="0" err="1" smtClean="0"/>
              <a:t>temporary</a:t>
            </a:r>
            <a:r>
              <a:rPr lang="es-MX" dirty="0" smtClean="0"/>
              <a:t> </a:t>
            </a:r>
            <a:r>
              <a:rPr lang="es-MX" dirty="0" err="1" smtClean="0"/>
              <a:t>account</a:t>
            </a:r>
            <a:r>
              <a:rPr lang="es-MX" dirty="0" smtClean="0"/>
              <a:t> “</a:t>
            </a:r>
            <a:r>
              <a:rPr lang="es-MX" dirty="0" err="1" smtClean="0"/>
              <a:t>vancouver</a:t>
            </a:r>
            <a:r>
              <a:rPr lang="es-MX" dirty="0" smtClean="0"/>
              <a:t>” </a:t>
            </a:r>
            <a:r>
              <a:rPr lang="es-MX" dirty="0" err="1" smtClean="0"/>
              <a:t>was</a:t>
            </a:r>
            <a:r>
              <a:rPr lang="es-MX" dirty="0" smtClean="0"/>
              <a:t> set up and “</a:t>
            </a:r>
            <a:r>
              <a:rPr lang="es-MX" dirty="0" err="1" smtClean="0"/>
              <a:t>vancouver</a:t>
            </a:r>
            <a:r>
              <a:rPr lang="es-MX" dirty="0" smtClean="0"/>
              <a:t>” </a:t>
            </a:r>
            <a:r>
              <a:rPr lang="es-MX" dirty="0" err="1" smtClean="0"/>
              <a:t>was</a:t>
            </a:r>
            <a:r>
              <a:rPr lang="es-MX" dirty="0" smtClean="0"/>
              <a:t> </a:t>
            </a:r>
            <a:r>
              <a:rPr lang="es-MX" dirty="0" err="1" smtClean="0"/>
              <a:t>given</a:t>
            </a:r>
            <a:r>
              <a:rPr lang="es-MX" dirty="0" smtClean="0"/>
              <a:t> Editor </a:t>
            </a:r>
            <a:r>
              <a:rPr lang="es-MX" dirty="0" err="1" smtClean="0"/>
              <a:t>permissions</a:t>
            </a:r>
            <a:r>
              <a:rPr lang="es-MX" dirty="0" smtClean="0"/>
              <a:t> </a:t>
            </a:r>
            <a:r>
              <a:rPr lang="es-MX" dirty="0" err="1" smtClean="0"/>
              <a:t>to</a:t>
            </a:r>
            <a:r>
              <a:rPr lang="es-MX" dirty="0" smtClean="0"/>
              <a:t> </a:t>
            </a:r>
            <a:r>
              <a:rPr lang="es-MX" dirty="0" err="1" smtClean="0"/>
              <a:t>two</a:t>
            </a:r>
            <a:r>
              <a:rPr lang="es-MX" dirty="0" smtClean="0"/>
              <a:t> </a:t>
            </a:r>
            <a:r>
              <a:rPr lang="es-MX" dirty="0" err="1" smtClean="0"/>
              <a:t>projects</a:t>
            </a:r>
            <a:r>
              <a:rPr lang="es-MX" dirty="0" smtClean="0"/>
              <a:t>.</a:t>
            </a:r>
            <a:endParaRPr lang="en-US" dirty="0"/>
          </a:p>
        </p:txBody>
      </p:sp>
      <p:sp>
        <p:nvSpPr>
          <p:cNvPr id="4" name="Slide Number Placeholder 3"/>
          <p:cNvSpPr>
            <a:spLocks noGrp="1"/>
          </p:cNvSpPr>
          <p:nvPr>
            <p:ph type="sldNum" sz="quarter" idx="10"/>
          </p:nvPr>
        </p:nvSpPr>
        <p:spPr/>
        <p:txBody>
          <a:bodyPr/>
          <a:lstStyle/>
          <a:p>
            <a:fld id="{097BBB8E-33A4-41B8-BB9E-0A46393926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10C58B-06EB-4C4E-AF78-12EAF849ACA1}"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263FE-0962-4C21-8190-D9CA47D301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0C58B-06EB-4C4E-AF78-12EAF849ACA1}"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263FE-0962-4C21-8190-D9CA47D301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0C58B-06EB-4C4E-AF78-12EAF849ACA1}"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263FE-0962-4C21-8190-D9CA47D301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0C58B-06EB-4C4E-AF78-12EAF849ACA1}"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263FE-0962-4C21-8190-D9CA47D301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10C58B-06EB-4C4E-AF78-12EAF849ACA1}" type="datetimeFigureOut">
              <a:rPr lang="en-US" smtClean="0"/>
              <a:pPr/>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263FE-0962-4C21-8190-D9CA47D301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10C58B-06EB-4C4E-AF78-12EAF849ACA1}"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263FE-0962-4C21-8190-D9CA47D301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10C58B-06EB-4C4E-AF78-12EAF849ACA1}" type="datetimeFigureOut">
              <a:rPr lang="en-US" smtClean="0"/>
              <a:pPr/>
              <a:t>5/6/2019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263FE-0962-4C21-8190-D9CA47D301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10C58B-06EB-4C4E-AF78-12EAF849ACA1}" type="datetimeFigureOut">
              <a:rPr lang="en-US" smtClean="0"/>
              <a:pPr/>
              <a:t>5/6/2019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263FE-0962-4C21-8190-D9CA47D301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0C58B-06EB-4C4E-AF78-12EAF849ACA1}" type="datetimeFigureOut">
              <a:rPr lang="en-US" smtClean="0"/>
              <a:pPr/>
              <a:t>5/6/2019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263FE-0962-4C21-8190-D9CA47D301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0C58B-06EB-4C4E-AF78-12EAF849ACA1}"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263FE-0962-4C21-8190-D9CA47D301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0C58B-06EB-4C4E-AF78-12EAF849ACA1}" type="datetimeFigureOut">
              <a:rPr lang="en-US" smtClean="0"/>
              <a:pPr/>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263FE-0962-4C21-8190-D9CA47D301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0C58B-06EB-4C4E-AF78-12EAF849ACA1}" type="datetimeFigureOut">
              <a:rPr lang="en-US" smtClean="0"/>
              <a:pPr/>
              <a:t>5/6/2019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263FE-0962-4C21-8190-D9CA47D301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demca.sites.gettysburg.edu/ethno/eaf/index.ph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chemeClr val="accent3">
                    <a:lumMod val="50000"/>
                  </a:schemeClr>
                </a:solidFill>
              </a:rPr>
              <a:t>DEMCA: Creating a project</a:t>
            </a:r>
            <a:br>
              <a:rPr lang="en-US" sz="2200" dirty="0" smtClean="0">
                <a:solidFill>
                  <a:schemeClr val="accent3">
                    <a:lumMod val="50000"/>
                  </a:schemeClr>
                </a:solidFill>
              </a:rPr>
            </a:br>
            <a:r>
              <a:rPr lang="en-US" sz="2200" dirty="0" smtClean="0">
                <a:solidFill>
                  <a:schemeClr val="accent3">
                    <a:lumMod val="50000"/>
                  </a:schemeClr>
                </a:solidFill>
              </a:rPr>
              <a:t>Setting up an account</a:t>
            </a:r>
            <a:endParaRPr lang="en-US" sz="2200" dirty="0">
              <a:solidFill>
                <a:schemeClr val="accent3">
                  <a:lumMod val="50000"/>
                </a:schemeClr>
              </a:solidFill>
            </a:endParaRPr>
          </a:p>
        </p:txBody>
      </p:sp>
      <p:sp>
        <p:nvSpPr>
          <p:cNvPr id="8" name="TextBox 7"/>
          <p:cNvSpPr txBox="1"/>
          <p:nvPr/>
        </p:nvSpPr>
        <p:spPr>
          <a:xfrm>
            <a:off x="457200" y="5791200"/>
            <a:ext cx="8229600" cy="1077218"/>
          </a:xfrm>
          <a:prstGeom prst="rect">
            <a:avLst/>
          </a:prstGeom>
          <a:noFill/>
        </p:spPr>
        <p:txBody>
          <a:bodyPr wrap="square" rtlCol="0">
            <a:spAutoFit/>
          </a:bodyPr>
          <a:lstStyle/>
          <a:p>
            <a:r>
              <a:rPr lang="en-US" sz="1600" dirty="0" smtClean="0">
                <a:solidFill>
                  <a:schemeClr val="accent2">
                    <a:lumMod val="75000"/>
                  </a:schemeClr>
                </a:solidFill>
              </a:rPr>
              <a:t>Click on “New account” to set up an account. Account holders may:</a:t>
            </a:r>
          </a:p>
          <a:p>
            <a:pPr marL="342900" indent="-342900">
              <a:buFont typeface="+mj-lt"/>
              <a:buAutoNum type="arabicPeriod"/>
            </a:pPr>
            <a:r>
              <a:rPr lang="en-US" sz="1600" dirty="0" smtClean="0">
                <a:solidFill>
                  <a:schemeClr val="accent2">
                    <a:lumMod val="75000"/>
                  </a:schemeClr>
                </a:solidFill>
              </a:rPr>
              <a:t>Request permission to manage a project</a:t>
            </a:r>
          </a:p>
          <a:p>
            <a:pPr marL="342900" indent="-342900">
              <a:buFont typeface="+mj-lt"/>
              <a:buAutoNum type="arabicPeriod"/>
            </a:pPr>
            <a:r>
              <a:rPr lang="en-US" sz="1600" dirty="0" smtClean="0">
                <a:solidFill>
                  <a:schemeClr val="accent2">
                    <a:lumMod val="75000"/>
                  </a:schemeClr>
                </a:solidFill>
              </a:rPr>
              <a:t>By default be able to comment on (“annotate”) information on other projects such as vernacular names</a:t>
            </a:r>
            <a:endParaRPr lang="en-US" sz="1600" dirty="0">
              <a:solidFill>
                <a:schemeClr val="accent2">
                  <a:lumMod val="75000"/>
                </a:schemeClr>
              </a:solidFill>
            </a:endParaRPr>
          </a:p>
        </p:txBody>
      </p:sp>
      <p:pic>
        <p:nvPicPr>
          <p:cNvPr id="10" name="Content Placeholder 9" descr="06-Cropped_Select-to-setup-new-account.jpg"/>
          <p:cNvPicPr>
            <a:picLocks noGrp="1" noChangeAspect="1"/>
          </p:cNvPicPr>
          <p:nvPr>
            <p:ph idx="1"/>
          </p:nvPr>
        </p:nvPicPr>
        <p:blipFill>
          <a:blip r:embed="rId3" cstate="print"/>
          <a:stretch>
            <a:fillRect/>
          </a:stretch>
        </p:blipFill>
        <p:spPr>
          <a:xfrm>
            <a:off x="1134932" y="1600200"/>
            <a:ext cx="6874136" cy="3668358"/>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763000" cy="1143000"/>
          </a:xfrm>
        </p:spPr>
        <p:txBody>
          <a:bodyPr>
            <a:normAutofit/>
          </a:bodyPr>
          <a:lstStyle/>
          <a:p>
            <a:r>
              <a:rPr lang="en-US" sz="2200" dirty="0" smtClean="0">
                <a:solidFill>
                  <a:schemeClr val="accent3">
                    <a:lumMod val="50000"/>
                  </a:schemeClr>
                </a:solidFill>
              </a:rPr>
              <a:t>DEMCA: Project management</a:t>
            </a:r>
            <a:br>
              <a:rPr lang="en-US" sz="2200" dirty="0" smtClean="0">
                <a:solidFill>
                  <a:schemeClr val="accent3">
                    <a:lumMod val="50000"/>
                  </a:schemeClr>
                </a:solidFill>
              </a:rPr>
            </a:br>
            <a:r>
              <a:rPr lang="en-US" sz="2200" dirty="0" smtClean="0">
                <a:solidFill>
                  <a:schemeClr val="accent3">
                    <a:lumMod val="50000"/>
                  </a:schemeClr>
                </a:solidFill>
              </a:rPr>
              <a:t>Building up a database of project </a:t>
            </a:r>
            <a:r>
              <a:rPr lang="en-US" sz="2200" u="sng" dirty="0" smtClean="0">
                <a:solidFill>
                  <a:schemeClr val="accent3">
                    <a:lumMod val="50000"/>
                  </a:schemeClr>
                </a:solidFill>
              </a:rPr>
              <a:t>languages</a:t>
            </a:r>
            <a:r>
              <a:rPr lang="en-US" sz="2200" dirty="0" smtClean="0">
                <a:solidFill>
                  <a:schemeClr val="accent3">
                    <a:lumMod val="50000"/>
                  </a:schemeClr>
                </a:solidFill>
              </a:rPr>
              <a:t>, communities, and personnel</a:t>
            </a:r>
            <a:endParaRPr lang="en-US" sz="2200" dirty="0"/>
          </a:p>
        </p:txBody>
      </p:sp>
      <p:pic>
        <p:nvPicPr>
          <p:cNvPr id="5" name="Content Placeholder 4" descr="30-cropped_add-language.jpg"/>
          <p:cNvPicPr>
            <a:picLocks noGrp="1" noChangeAspect="1"/>
          </p:cNvPicPr>
          <p:nvPr>
            <p:ph idx="1"/>
          </p:nvPr>
        </p:nvPicPr>
        <p:blipFill>
          <a:blip r:embed="rId3" cstate="print"/>
          <a:stretch>
            <a:fillRect/>
          </a:stretch>
        </p:blipFill>
        <p:spPr>
          <a:xfrm>
            <a:off x="511382" y="1600200"/>
            <a:ext cx="8121235" cy="4525963"/>
          </a:xfrm>
        </p:spPr>
      </p:pic>
      <p:sp>
        <p:nvSpPr>
          <p:cNvPr id="6" name="TextBox 5"/>
          <p:cNvSpPr txBox="1"/>
          <p:nvPr/>
        </p:nvSpPr>
        <p:spPr>
          <a:xfrm>
            <a:off x="533400" y="5780782"/>
            <a:ext cx="8077200" cy="1077218"/>
          </a:xfrm>
          <a:prstGeom prst="rect">
            <a:avLst/>
          </a:prstGeom>
          <a:noFill/>
        </p:spPr>
        <p:txBody>
          <a:bodyPr wrap="square" rtlCol="0">
            <a:spAutoFit/>
          </a:bodyPr>
          <a:lstStyle/>
          <a:p>
            <a:r>
              <a:rPr lang="en-US" sz="1600" dirty="0" smtClean="0">
                <a:solidFill>
                  <a:schemeClr val="accent2">
                    <a:lumMod val="75000"/>
                  </a:schemeClr>
                </a:solidFill>
              </a:rPr>
              <a:t>As the project manager types in the language (language common name, ISO 639-3 code, etc.) a drop-down list appears offering suggestions. Each line contains the </a:t>
            </a:r>
            <a:r>
              <a:rPr lang="en-US" sz="1600" dirty="0" err="1" smtClean="0">
                <a:solidFill>
                  <a:schemeClr val="accent2">
                    <a:lumMod val="75000"/>
                  </a:schemeClr>
                </a:solidFill>
              </a:rPr>
              <a:t>Glottolog</a:t>
            </a:r>
            <a:r>
              <a:rPr lang="en-US" sz="1600" dirty="0" smtClean="0">
                <a:solidFill>
                  <a:schemeClr val="accent2">
                    <a:lumMod val="75000"/>
                  </a:schemeClr>
                </a:solidFill>
              </a:rPr>
              <a:t> code, the ISO 639-3 code, and the common name. Note the absence of ISO codes for various units (unspecified and higher levels in the taxonomic hierarchy)</a:t>
            </a:r>
            <a:endParaRPr lang="en-US" sz="16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sz="2200" dirty="0" smtClean="0">
                <a:solidFill>
                  <a:schemeClr val="accent3">
                    <a:lumMod val="50000"/>
                  </a:schemeClr>
                </a:solidFill>
              </a:rPr>
              <a:t>DEMCA: Project management</a:t>
            </a:r>
            <a:br>
              <a:rPr lang="en-US" sz="2200" dirty="0" smtClean="0">
                <a:solidFill>
                  <a:schemeClr val="accent3">
                    <a:lumMod val="50000"/>
                  </a:schemeClr>
                </a:solidFill>
              </a:rPr>
            </a:br>
            <a:r>
              <a:rPr lang="en-US" sz="2200" dirty="0" smtClean="0">
                <a:solidFill>
                  <a:schemeClr val="accent3">
                    <a:lumMod val="50000"/>
                  </a:schemeClr>
                </a:solidFill>
              </a:rPr>
              <a:t>Building up a database of project </a:t>
            </a:r>
            <a:r>
              <a:rPr lang="en-US" sz="2200" u="sng" dirty="0" smtClean="0">
                <a:solidFill>
                  <a:schemeClr val="accent3">
                    <a:lumMod val="50000"/>
                  </a:schemeClr>
                </a:solidFill>
              </a:rPr>
              <a:t>languages</a:t>
            </a:r>
            <a:r>
              <a:rPr lang="en-US" sz="2200" dirty="0" smtClean="0">
                <a:solidFill>
                  <a:schemeClr val="accent3">
                    <a:lumMod val="50000"/>
                  </a:schemeClr>
                </a:solidFill>
              </a:rPr>
              <a:t>, communities, and personnel</a:t>
            </a:r>
            <a:endParaRPr lang="en-US" sz="2200" dirty="0"/>
          </a:p>
        </p:txBody>
      </p:sp>
      <p:pic>
        <p:nvPicPr>
          <p:cNvPr id="5" name="Content Placeholder 4" descr="31-cropped_add-language-resources.jpg"/>
          <p:cNvPicPr>
            <a:picLocks noGrp="1" noChangeAspect="1"/>
          </p:cNvPicPr>
          <p:nvPr>
            <p:ph idx="1"/>
          </p:nvPr>
        </p:nvPicPr>
        <p:blipFill>
          <a:blip r:embed="rId3" cstate="print"/>
          <a:stretch>
            <a:fillRect/>
          </a:stretch>
        </p:blipFill>
        <p:spPr>
          <a:xfrm>
            <a:off x="472349" y="1600200"/>
            <a:ext cx="8199301" cy="4525963"/>
          </a:xfrm>
        </p:spPr>
      </p:pic>
      <p:sp>
        <p:nvSpPr>
          <p:cNvPr id="6" name="TextBox 5"/>
          <p:cNvSpPr txBox="1"/>
          <p:nvPr/>
        </p:nvSpPr>
        <p:spPr>
          <a:xfrm>
            <a:off x="457200" y="5950803"/>
            <a:ext cx="8229600" cy="830997"/>
          </a:xfrm>
          <a:prstGeom prst="rect">
            <a:avLst/>
          </a:prstGeom>
          <a:noFill/>
        </p:spPr>
        <p:txBody>
          <a:bodyPr wrap="square" rtlCol="0">
            <a:spAutoFit/>
          </a:bodyPr>
          <a:lstStyle/>
          <a:p>
            <a:r>
              <a:rPr lang="en-US" sz="1600" dirty="0" smtClean="0">
                <a:solidFill>
                  <a:schemeClr val="accent2">
                    <a:lumMod val="75000"/>
                  </a:schemeClr>
                </a:solidFill>
              </a:rPr>
              <a:t>One difficulty is interpreting even the most simple language resource is the lack of associated data on orthography, phonology and phonetics, morphology. DEMCA allows additional resources (e.g., a description of the practical orthography) to be linked to any language.</a:t>
            </a:r>
            <a:endParaRPr lang="en-US" sz="16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sz="2200" dirty="0" smtClean="0">
                <a:solidFill>
                  <a:schemeClr val="accent3">
                    <a:lumMod val="50000"/>
                  </a:schemeClr>
                </a:solidFill>
              </a:rPr>
              <a:t>DEMCA: Project management</a:t>
            </a:r>
            <a:br>
              <a:rPr lang="en-US" sz="2200" dirty="0" smtClean="0">
                <a:solidFill>
                  <a:schemeClr val="accent3">
                    <a:lumMod val="50000"/>
                  </a:schemeClr>
                </a:solidFill>
              </a:rPr>
            </a:br>
            <a:r>
              <a:rPr lang="en-US" sz="2200" dirty="0" smtClean="0">
                <a:solidFill>
                  <a:schemeClr val="accent3">
                    <a:lumMod val="50000"/>
                  </a:schemeClr>
                </a:solidFill>
              </a:rPr>
              <a:t>Building up a database of project </a:t>
            </a:r>
            <a:r>
              <a:rPr lang="en-US" sz="2200" u="sng" dirty="0" smtClean="0">
                <a:solidFill>
                  <a:schemeClr val="accent3">
                    <a:lumMod val="50000"/>
                  </a:schemeClr>
                </a:solidFill>
              </a:rPr>
              <a:t>languages</a:t>
            </a:r>
            <a:r>
              <a:rPr lang="en-US" sz="2200" dirty="0" smtClean="0">
                <a:solidFill>
                  <a:schemeClr val="accent3">
                    <a:lumMod val="50000"/>
                  </a:schemeClr>
                </a:solidFill>
              </a:rPr>
              <a:t>, communities, and personnel</a:t>
            </a:r>
            <a:endParaRPr lang="en-US" sz="2200" dirty="0"/>
          </a:p>
        </p:txBody>
      </p:sp>
      <p:pic>
        <p:nvPicPr>
          <p:cNvPr id="4" name="Content Placeholder 3" descr="32-cropped_language-is-saved-and-appears.jpg"/>
          <p:cNvPicPr>
            <a:picLocks noGrp="1" noChangeAspect="1"/>
          </p:cNvPicPr>
          <p:nvPr>
            <p:ph idx="1"/>
          </p:nvPr>
        </p:nvPicPr>
        <p:blipFill>
          <a:blip r:embed="rId3" cstate="print"/>
          <a:stretch>
            <a:fillRect/>
          </a:stretch>
        </p:blipFill>
        <p:spPr>
          <a:xfrm>
            <a:off x="490951" y="1600200"/>
            <a:ext cx="8162097" cy="4525963"/>
          </a:xfrm>
        </p:spPr>
      </p:pic>
      <p:sp>
        <p:nvSpPr>
          <p:cNvPr id="5" name="TextBox 4"/>
          <p:cNvSpPr txBox="1"/>
          <p:nvPr/>
        </p:nvSpPr>
        <p:spPr>
          <a:xfrm>
            <a:off x="609600" y="4343400"/>
            <a:ext cx="7924800" cy="830997"/>
          </a:xfrm>
          <a:prstGeom prst="rect">
            <a:avLst/>
          </a:prstGeom>
          <a:noFill/>
        </p:spPr>
        <p:txBody>
          <a:bodyPr wrap="square" rtlCol="0">
            <a:spAutoFit/>
          </a:bodyPr>
          <a:lstStyle/>
          <a:p>
            <a:r>
              <a:rPr lang="en-US" sz="1600" dirty="0" smtClean="0">
                <a:solidFill>
                  <a:srgbClr val="C00000"/>
                </a:solidFill>
              </a:rPr>
              <a:t>After language is saved it appears on the control panel. Note the columns (File and File topic) for supporting literature. The language can be removed (checked and Remove selected) or another vernacular language can be added (click green plus).</a:t>
            </a:r>
            <a:endParaRPr lang="en-US" sz="1600"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763000" cy="1143000"/>
          </a:xfrm>
        </p:spPr>
        <p:txBody>
          <a:bodyPr>
            <a:normAutofit fontScale="90000"/>
          </a:bodyPr>
          <a:lstStyle/>
          <a:p>
            <a:r>
              <a:rPr lang="en-US" sz="2400" dirty="0" smtClean="0">
                <a:solidFill>
                  <a:schemeClr val="accent3">
                    <a:lumMod val="50000"/>
                  </a:schemeClr>
                </a:solidFill>
              </a:rPr>
              <a:t>DEMCA: Project management</a:t>
            </a:r>
            <a:br>
              <a:rPr lang="en-US" sz="2400" dirty="0" smtClean="0">
                <a:solidFill>
                  <a:schemeClr val="accent3">
                    <a:lumMod val="50000"/>
                  </a:schemeClr>
                </a:solidFill>
              </a:rPr>
            </a:br>
            <a:r>
              <a:rPr lang="en-US" sz="2400" dirty="0" smtClean="0">
                <a:solidFill>
                  <a:schemeClr val="accent3">
                    <a:lumMod val="50000"/>
                  </a:schemeClr>
                </a:solidFill>
              </a:rPr>
              <a:t>Building up a database of project </a:t>
            </a:r>
            <a:r>
              <a:rPr lang="en-US" sz="2400" u="sng" dirty="0" smtClean="0">
                <a:solidFill>
                  <a:schemeClr val="accent3">
                    <a:lumMod val="50000"/>
                  </a:schemeClr>
                </a:solidFill>
              </a:rPr>
              <a:t>languages</a:t>
            </a:r>
            <a:r>
              <a:rPr lang="en-US" sz="2400" dirty="0" smtClean="0">
                <a:solidFill>
                  <a:schemeClr val="accent3">
                    <a:lumMod val="50000"/>
                  </a:schemeClr>
                </a:solidFill>
              </a:rPr>
              <a:t>, communities, and personnel</a:t>
            </a:r>
            <a:endParaRPr lang="en-US" sz="2400" dirty="0"/>
          </a:p>
        </p:txBody>
      </p:sp>
      <p:pic>
        <p:nvPicPr>
          <p:cNvPr id="4" name="Content Placeholder 3" descr="33-cropped_spanish-is-saved-for-local-spnames.jpg"/>
          <p:cNvPicPr>
            <a:picLocks noGrp="1" noChangeAspect="1"/>
          </p:cNvPicPr>
          <p:nvPr>
            <p:ph idx="1"/>
          </p:nvPr>
        </p:nvPicPr>
        <p:blipFill>
          <a:blip r:embed="rId3" cstate="print"/>
          <a:stretch>
            <a:fillRect/>
          </a:stretch>
        </p:blipFill>
        <p:spPr>
          <a:xfrm>
            <a:off x="508847" y="1600200"/>
            <a:ext cx="8126306" cy="4525963"/>
          </a:xfrm>
        </p:spPr>
      </p:pic>
      <p:sp>
        <p:nvSpPr>
          <p:cNvPr id="5" name="TextBox 4"/>
          <p:cNvSpPr txBox="1"/>
          <p:nvPr/>
        </p:nvSpPr>
        <p:spPr>
          <a:xfrm>
            <a:off x="609600" y="3733800"/>
            <a:ext cx="7848600" cy="1815882"/>
          </a:xfrm>
          <a:prstGeom prst="rect">
            <a:avLst/>
          </a:prstGeom>
          <a:noFill/>
        </p:spPr>
        <p:txBody>
          <a:bodyPr wrap="square" rtlCol="0">
            <a:spAutoFit/>
          </a:bodyPr>
          <a:lstStyle/>
          <a:p>
            <a:r>
              <a:rPr lang="en-US" sz="1600" dirty="0" smtClean="0">
                <a:solidFill>
                  <a:srgbClr val="C00000"/>
                </a:solidFill>
              </a:rPr>
              <a:t>Colonial language as vernacular language: Provisionally it has been decided to consider a colonial language as another local/regional vernacular (as opposed to scientific name). It is important to include this information as often it will be the case that searches across communities speaking different indigenous </a:t>
            </a:r>
            <a:r>
              <a:rPr lang="en-US" sz="1600" dirty="0" err="1" smtClean="0">
                <a:solidFill>
                  <a:srgbClr val="C00000"/>
                </a:solidFill>
              </a:rPr>
              <a:t>langauges</a:t>
            </a:r>
            <a:r>
              <a:rPr lang="en-US" sz="1600" dirty="0" smtClean="0">
                <a:solidFill>
                  <a:srgbClr val="C00000"/>
                </a:solidFill>
              </a:rPr>
              <a:t> will benefit, particularly before scientific names are </a:t>
            </a:r>
            <a:r>
              <a:rPr lang="en-US" sz="1600" dirty="0" err="1" smtClean="0">
                <a:solidFill>
                  <a:srgbClr val="C00000"/>
                </a:solidFill>
              </a:rPr>
              <a:t>determinied</a:t>
            </a:r>
            <a:r>
              <a:rPr lang="en-US" sz="1600" dirty="0" smtClean="0">
                <a:solidFill>
                  <a:srgbClr val="C00000"/>
                </a:solidFill>
              </a:rPr>
              <a:t>, from search on local Spanish names. It may also be that the Spanish vernacular functions to link two entries from a given community with distinct Indigenous vernacular names.</a:t>
            </a:r>
            <a:endParaRPr lang="en-US" sz="1600"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chemeClr val="accent3">
                    <a:lumMod val="50000"/>
                  </a:schemeClr>
                </a:solidFill>
              </a:rPr>
              <a:t>DEMCA: Project management</a:t>
            </a:r>
            <a:br>
              <a:rPr lang="en-US" sz="2200" dirty="0" smtClean="0">
                <a:solidFill>
                  <a:schemeClr val="accent3">
                    <a:lumMod val="50000"/>
                  </a:schemeClr>
                </a:solidFill>
              </a:rPr>
            </a:br>
            <a:r>
              <a:rPr lang="en-US" sz="2200" dirty="0" smtClean="0">
                <a:solidFill>
                  <a:schemeClr val="accent3">
                    <a:lumMod val="50000"/>
                  </a:schemeClr>
                </a:solidFill>
              </a:rPr>
              <a:t>Building up a database of project </a:t>
            </a:r>
            <a:r>
              <a:rPr lang="en-US" sz="2200" u="sng" dirty="0" smtClean="0">
                <a:solidFill>
                  <a:schemeClr val="accent3">
                    <a:lumMod val="50000"/>
                  </a:schemeClr>
                </a:solidFill>
              </a:rPr>
              <a:t>languages</a:t>
            </a:r>
            <a:r>
              <a:rPr lang="en-US" sz="2200" dirty="0" smtClean="0">
                <a:solidFill>
                  <a:schemeClr val="accent3">
                    <a:lumMod val="50000"/>
                  </a:schemeClr>
                </a:solidFill>
              </a:rPr>
              <a:t>, communities, and personnel</a:t>
            </a:r>
            <a:endParaRPr lang="en-US" sz="2200" dirty="0"/>
          </a:p>
        </p:txBody>
      </p:sp>
      <p:pic>
        <p:nvPicPr>
          <p:cNvPr id="4" name="Content Placeholder 3" descr="34-cropped_spanish-is-saved-for-local-spnames.jpg"/>
          <p:cNvPicPr>
            <a:picLocks noGrp="1" noChangeAspect="1"/>
          </p:cNvPicPr>
          <p:nvPr>
            <p:ph idx="1"/>
          </p:nvPr>
        </p:nvPicPr>
        <p:blipFill>
          <a:blip r:embed="rId3" cstate="print"/>
          <a:stretch>
            <a:fillRect/>
          </a:stretch>
        </p:blipFill>
        <p:spPr>
          <a:xfrm>
            <a:off x="489071" y="1600200"/>
            <a:ext cx="8165857" cy="4525963"/>
          </a:xfrm>
        </p:spPr>
      </p:pic>
      <p:sp>
        <p:nvSpPr>
          <p:cNvPr id="5" name="TextBox 4"/>
          <p:cNvSpPr txBox="1"/>
          <p:nvPr/>
        </p:nvSpPr>
        <p:spPr>
          <a:xfrm>
            <a:off x="609600" y="4659868"/>
            <a:ext cx="7924800" cy="584775"/>
          </a:xfrm>
          <a:prstGeom prst="rect">
            <a:avLst/>
          </a:prstGeom>
          <a:noFill/>
        </p:spPr>
        <p:txBody>
          <a:bodyPr wrap="square" rtlCol="0">
            <a:spAutoFit/>
          </a:bodyPr>
          <a:lstStyle/>
          <a:p>
            <a:r>
              <a:rPr lang="en-US" sz="1600" dirty="0" smtClean="0">
                <a:solidFill>
                  <a:srgbClr val="C00000"/>
                </a:solidFill>
              </a:rPr>
              <a:t>Spanish has been added as a second vernacular language for ethnobiological data from </a:t>
            </a:r>
            <a:r>
              <a:rPr lang="en-US" sz="1600" dirty="0" err="1" smtClean="0">
                <a:solidFill>
                  <a:srgbClr val="C00000"/>
                </a:solidFill>
              </a:rPr>
              <a:t>Zongozotla</a:t>
            </a:r>
            <a:r>
              <a:rPr lang="en-US" sz="1600" dirty="0" smtClean="0">
                <a:solidFill>
                  <a:srgbClr val="C00000"/>
                </a:solidFill>
              </a:rPr>
              <a:t>. A third language, </a:t>
            </a:r>
            <a:r>
              <a:rPr lang="en-US" sz="1600" dirty="0" err="1" smtClean="0">
                <a:solidFill>
                  <a:srgbClr val="C00000"/>
                </a:solidFill>
              </a:rPr>
              <a:t>Nahuat</a:t>
            </a:r>
            <a:r>
              <a:rPr lang="en-US" sz="1600" dirty="0" smtClean="0">
                <a:solidFill>
                  <a:srgbClr val="C00000"/>
                </a:solidFill>
              </a:rPr>
              <a:t>, could also be added.</a:t>
            </a:r>
            <a:endParaRPr lang="en-US" sz="1600"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chemeClr val="accent3">
                    <a:lumMod val="50000"/>
                  </a:schemeClr>
                </a:solidFill>
              </a:rPr>
              <a:t>DEMCA: Project management</a:t>
            </a:r>
            <a:br>
              <a:rPr lang="en-US" sz="2200" dirty="0" smtClean="0">
                <a:solidFill>
                  <a:schemeClr val="accent3">
                    <a:lumMod val="50000"/>
                  </a:schemeClr>
                </a:solidFill>
              </a:rPr>
            </a:br>
            <a:r>
              <a:rPr lang="en-US" sz="2200" dirty="0" smtClean="0">
                <a:solidFill>
                  <a:schemeClr val="accent3">
                    <a:lumMod val="50000"/>
                  </a:schemeClr>
                </a:solidFill>
              </a:rPr>
              <a:t>Building up a database of project languages, </a:t>
            </a:r>
            <a:r>
              <a:rPr lang="en-US" sz="2200" u="sng" dirty="0" smtClean="0">
                <a:solidFill>
                  <a:schemeClr val="accent3">
                    <a:lumMod val="50000"/>
                  </a:schemeClr>
                </a:solidFill>
              </a:rPr>
              <a:t>communities</a:t>
            </a:r>
            <a:r>
              <a:rPr lang="en-US" sz="2200" dirty="0" smtClean="0">
                <a:solidFill>
                  <a:schemeClr val="accent3">
                    <a:lumMod val="50000"/>
                  </a:schemeClr>
                </a:solidFill>
              </a:rPr>
              <a:t>, and personnel</a:t>
            </a:r>
            <a:endParaRPr lang="en-US" sz="2200" dirty="0"/>
          </a:p>
        </p:txBody>
      </p:sp>
      <p:pic>
        <p:nvPicPr>
          <p:cNvPr id="5" name="Content Placeholder 4" descr="35-cropped_community copy.jpg"/>
          <p:cNvPicPr>
            <a:picLocks noGrp="1" noChangeAspect="1"/>
          </p:cNvPicPr>
          <p:nvPr>
            <p:ph idx="1"/>
          </p:nvPr>
        </p:nvPicPr>
        <p:blipFill>
          <a:blip r:embed="rId3" cstate="print"/>
          <a:stretch>
            <a:fillRect/>
          </a:stretch>
        </p:blipFill>
        <p:spPr>
          <a:xfrm>
            <a:off x="706193" y="1600200"/>
            <a:ext cx="7731613"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sz="2200" dirty="0" smtClean="0">
                <a:solidFill>
                  <a:schemeClr val="accent3">
                    <a:lumMod val="50000"/>
                  </a:schemeClr>
                </a:solidFill>
              </a:rPr>
              <a:t>DEMCA: Project management</a:t>
            </a:r>
            <a:br>
              <a:rPr lang="en-US" sz="2200" dirty="0" smtClean="0">
                <a:solidFill>
                  <a:schemeClr val="accent3">
                    <a:lumMod val="50000"/>
                  </a:schemeClr>
                </a:solidFill>
              </a:rPr>
            </a:br>
            <a:r>
              <a:rPr lang="en-US" sz="2200" dirty="0" smtClean="0">
                <a:solidFill>
                  <a:schemeClr val="accent3">
                    <a:lumMod val="50000"/>
                  </a:schemeClr>
                </a:solidFill>
              </a:rPr>
              <a:t>Building up a database of project languages, </a:t>
            </a:r>
            <a:r>
              <a:rPr lang="en-US" sz="2200" u="sng" dirty="0" smtClean="0">
                <a:solidFill>
                  <a:schemeClr val="accent3">
                    <a:lumMod val="50000"/>
                  </a:schemeClr>
                </a:solidFill>
              </a:rPr>
              <a:t>communities</a:t>
            </a:r>
            <a:r>
              <a:rPr lang="en-US" sz="2200" dirty="0" smtClean="0">
                <a:solidFill>
                  <a:schemeClr val="accent3">
                    <a:lumMod val="50000"/>
                  </a:schemeClr>
                </a:solidFill>
              </a:rPr>
              <a:t>, and personnel</a:t>
            </a:r>
            <a:endParaRPr lang="en-US" sz="2200" dirty="0"/>
          </a:p>
        </p:txBody>
      </p:sp>
      <p:pic>
        <p:nvPicPr>
          <p:cNvPr id="4" name="Content Placeholder 3" descr="37_Cropped-Adding-first-language-to-community-module.jpg"/>
          <p:cNvPicPr>
            <a:picLocks noGrp="1" noChangeAspect="1"/>
          </p:cNvPicPr>
          <p:nvPr>
            <p:ph idx="1"/>
          </p:nvPr>
        </p:nvPicPr>
        <p:blipFill>
          <a:blip r:embed="rId3" cstate="print"/>
          <a:stretch>
            <a:fillRect/>
          </a:stretch>
        </p:blipFill>
        <p:spPr>
          <a:xfrm>
            <a:off x="964390" y="1600200"/>
            <a:ext cx="7215220" cy="4525963"/>
          </a:xfrm>
        </p:spPr>
      </p:pic>
      <p:sp>
        <p:nvSpPr>
          <p:cNvPr id="5" name="TextBox 4"/>
          <p:cNvSpPr txBox="1"/>
          <p:nvPr/>
        </p:nvSpPr>
        <p:spPr>
          <a:xfrm>
            <a:off x="4343400" y="3733800"/>
            <a:ext cx="3733800" cy="1815882"/>
          </a:xfrm>
          <a:prstGeom prst="rect">
            <a:avLst/>
          </a:prstGeom>
          <a:noFill/>
        </p:spPr>
        <p:txBody>
          <a:bodyPr wrap="square" rtlCol="0">
            <a:spAutoFit/>
          </a:bodyPr>
          <a:lstStyle/>
          <a:p>
            <a:r>
              <a:rPr lang="en-US" sz="1600" dirty="0" smtClean="0">
                <a:solidFill>
                  <a:srgbClr val="C00000"/>
                </a:solidFill>
              </a:rPr>
              <a:t>Add languages to community module (profile). The first language could be the primary Indigenous language spoken in the community, selected from a drop-down menu of all languages already integrated into the project. Only this languages can be added to a community profile.</a:t>
            </a:r>
            <a:endParaRPr lang="en-US" sz="1600"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chemeClr val="accent3">
                    <a:lumMod val="50000"/>
                  </a:schemeClr>
                </a:solidFill>
              </a:rPr>
              <a:t>DEMCA: Project management</a:t>
            </a:r>
            <a:br>
              <a:rPr lang="en-US" sz="2200" dirty="0" smtClean="0">
                <a:solidFill>
                  <a:schemeClr val="accent3">
                    <a:lumMod val="50000"/>
                  </a:schemeClr>
                </a:solidFill>
              </a:rPr>
            </a:br>
            <a:r>
              <a:rPr lang="en-US" sz="2200" dirty="0" smtClean="0">
                <a:solidFill>
                  <a:schemeClr val="accent3">
                    <a:lumMod val="50000"/>
                  </a:schemeClr>
                </a:solidFill>
              </a:rPr>
              <a:t>Building up a database of project languages, </a:t>
            </a:r>
            <a:r>
              <a:rPr lang="en-US" sz="2200" u="sng" dirty="0" smtClean="0">
                <a:solidFill>
                  <a:schemeClr val="accent3">
                    <a:lumMod val="50000"/>
                  </a:schemeClr>
                </a:solidFill>
              </a:rPr>
              <a:t>communities</a:t>
            </a:r>
            <a:r>
              <a:rPr lang="en-US" sz="2200" dirty="0" smtClean="0">
                <a:solidFill>
                  <a:schemeClr val="accent3">
                    <a:lumMod val="50000"/>
                  </a:schemeClr>
                </a:solidFill>
              </a:rPr>
              <a:t>, and personnel</a:t>
            </a:r>
            <a:endParaRPr lang="en-US" sz="2200" dirty="0"/>
          </a:p>
        </p:txBody>
      </p:sp>
      <p:sp>
        <p:nvSpPr>
          <p:cNvPr id="6" name="TextBox 5"/>
          <p:cNvSpPr txBox="1"/>
          <p:nvPr/>
        </p:nvSpPr>
        <p:spPr>
          <a:xfrm>
            <a:off x="4191000" y="4572000"/>
            <a:ext cx="4114800" cy="830997"/>
          </a:xfrm>
          <a:prstGeom prst="rect">
            <a:avLst/>
          </a:prstGeom>
          <a:noFill/>
        </p:spPr>
        <p:txBody>
          <a:bodyPr wrap="square" rtlCol="0">
            <a:spAutoFit/>
          </a:bodyPr>
          <a:lstStyle/>
          <a:p>
            <a:r>
              <a:rPr lang="en-US" sz="1600" dirty="0" smtClean="0">
                <a:solidFill>
                  <a:srgbClr val="C00000"/>
                </a:solidFill>
              </a:rPr>
              <a:t>A second vernacular language is added to the primary one. This second language is “regional,” i.e., the colonial regional language.</a:t>
            </a:r>
            <a:endParaRPr lang="en-US" sz="1600" dirty="0">
              <a:solidFill>
                <a:srgbClr val="C00000"/>
              </a:solidFill>
            </a:endParaRPr>
          </a:p>
        </p:txBody>
      </p:sp>
      <p:pic>
        <p:nvPicPr>
          <p:cNvPr id="7" name="Content Placeholder 6" descr="38-Cropped_Add-second-vernacular-language-Regional.jpg"/>
          <p:cNvPicPr>
            <a:picLocks noGrp="1" noChangeAspect="1"/>
          </p:cNvPicPr>
          <p:nvPr>
            <p:ph idx="1"/>
          </p:nvPr>
        </p:nvPicPr>
        <p:blipFill>
          <a:blip r:embed="rId3" cstate="print"/>
          <a:stretch>
            <a:fillRect/>
          </a:stretch>
        </p:blipFill>
        <p:spPr>
          <a:xfrm>
            <a:off x="548922" y="1600200"/>
            <a:ext cx="8046156" cy="4525963"/>
          </a:xfrm>
        </p:spPr>
      </p:pic>
      <p:sp>
        <p:nvSpPr>
          <p:cNvPr id="9" name="TextBox 8"/>
          <p:cNvSpPr txBox="1"/>
          <p:nvPr/>
        </p:nvSpPr>
        <p:spPr>
          <a:xfrm>
            <a:off x="4267200" y="4419600"/>
            <a:ext cx="3352800" cy="1323439"/>
          </a:xfrm>
          <a:prstGeom prst="rect">
            <a:avLst/>
          </a:prstGeom>
          <a:noFill/>
        </p:spPr>
        <p:txBody>
          <a:bodyPr wrap="square" rtlCol="0">
            <a:spAutoFit/>
          </a:bodyPr>
          <a:lstStyle/>
          <a:p>
            <a:r>
              <a:rPr lang="en-US" sz="1600" dirty="0" smtClean="0">
                <a:solidFill>
                  <a:srgbClr val="C00000"/>
                </a:solidFill>
              </a:rPr>
              <a:t>A second language, in this case regional, is added to the community profile. Note again that only languages associated with the project can be added to a community.</a:t>
            </a:r>
            <a:endParaRPr lang="en-US" sz="1600"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sz="2200" dirty="0" smtClean="0">
                <a:solidFill>
                  <a:schemeClr val="accent3">
                    <a:lumMod val="50000"/>
                  </a:schemeClr>
                </a:solidFill>
              </a:rPr>
              <a:t>DEMCA: Project management</a:t>
            </a:r>
            <a:br>
              <a:rPr lang="en-US" sz="2200" dirty="0" smtClean="0">
                <a:solidFill>
                  <a:schemeClr val="accent3">
                    <a:lumMod val="50000"/>
                  </a:schemeClr>
                </a:solidFill>
              </a:rPr>
            </a:br>
            <a:r>
              <a:rPr lang="en-US" sz="2200" dirty="0" smtClean="0">
                <a:solidFill>
                  <a:schemeClr val="accent3">
                    <a:lumMod val="50000"/>
                  </a:schemeClr>
                </a:solidFill>
              </a:rPr>
              <a:t>Building up a database of project languages, communities, and </a:t>
            </a:r>
            <a:r>
              <a:rPr lang="en-US" sz="2200" u="sng" dirty="0" smtClean="0">
                <a:solidFill>
                  <a:schemeClr val="accent3">
                    <a:lumMod val="50000"/>
                  </a:schemeClr>
                </a:solidFill>
              </a:rPr>
              <a:t>personnel</a:t>
            </a:r>
            <a:endParaRPr lang="en-US" sz="2200" u="sng" dirty="0"/>
          </a:p>
        </p:txBody>
      </p:sp>
      <p:pic>
        <p:nvPicPr>
          <p:cNvPr id="4" name="Content Placeholder 3" descr="39-cropped_add-personnel-homepage.jpg"/>
          <p:cNvPicPr>
            <a:picLocks noGrp="1" noChangeAspect="1"/>
          </p:cNvPicPr>
          <p:nvPr>
            <p:ph idx="1"/>
          </p:nvPr>
        </p:nvPicPr>
        <p:blipFill>
          <a:blip r:embed="rId3" cstate="print"/>
          <a:stretch>
            <a:fillRect/>
          </a:stretch>
        </p:blipFill>
        <p:spPr>
          <a:xfrm>
            <a:off x="609600" y="1524000"/>
            <a:ext cx="8080717" cy="4525963"/>
          </a:xfrm>
        </p:spPr>
      </p:pic>
      <p:sp>
        <p:nvSpPr>
          <p:cNvPr id="5" name="TextBox 4"/>
          <p:cNvSpPr txBox="1"/>
          <p:nvPr/>
        </p:nvSpPr>
        <p:spPr>
          <a:xfrm>
            <a:off x="762000" y="3886200"/>
            <a:ext cx="7696200" cy="1323439"/>
          </a:xfrm>
          <a:prstGeom prst="rect">
            <a:avLst/>
          </a:prstGeom>
          <a:noFill/>
        </p:spPr>
        <p:txBody>
          <a:bodyPr wrap="square" rtlCol="0">
            <a:spAutoFit/>
          </a:bodyPr>
          <a:lstStyle/>
          <a:p>
            <a:r>
              <a:rPr lang="en-US" sz="1600" dirty="0" smtClean="0">
                <a:solidFill>
                  <a:srgbClr val="C00000"/>
                </a:solidFill>
              </a:rPr>
              <a:t>Personnel Manager: The final module for project set-up is the Personnel Manager. First languages are added and the languages associated with the project are the only ones to which a community, that is added second, can be linked. Finally, when the inventory of Languages and Communities is set, Personnel are added, with each individual linked to a community (or two, if a migrant) and to one language or more.</a:t>
            </a:r>
            <a:endParaRPr lang="en-US" sz="1600"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sz="2200" dirty="0" smtClean="0">
                <a:solidFill>
                  <a:schemeClr val="accent3">
                    <a:lumMod val="50000"/>
                  </a:schemeClr>
                </a:solidFill>
              </a:rPr>
              <a:t>DEMCA: Project management</a:t>
            </a:r>
            <a:br>
              <a:rPr lang="en-US" sz="2200" dirty="0" smtClean="0">
                <a:solidFill>
                  <a:schemeClr val="accent3">
                    <a:lumMod val="50000"/>
                  </a:schemeClr>
                </a:solidFill>
              </a:rPr>
            </a:br>
            <a:r>
              <a:rPr lang="en-US" sz="2200" dirty="0" smtClean="0">
                <a:solidFill>
                  <a:schemeClr val="accent3">
                    <a:lumMod val="50000"/>
                  </a:schemeClr>
                </a:solidFill>
              </a:rPr>
              <a:t>Building up a database of project languages, communities, and </a:t>
            </a:r>
            <a:r>
              <a:rPr lang="en-US" sz="2200" u="sng" dirty="0" smtClean="0">
                <a:solidFill>
                  <a:schemeClr val="accent3">
                    <a:lumMod val="50000"/>
                  </a:schemeClr>
                </a:solidFill>
              </a:rPr>
              <a:t>personnel</a:t>
            </a:r>
            <a:endParaRPr lang="en-US" sz="2200" dirty="0"/>
          </a:p>
        </p:txBody>
      </p:sp>
      <p:pic>
        <p:nvPicPr>
          <p:cNvPr id="6" name="Content Placeholder 5" descr="40-Cropped_Personnel-record-project-manager-native-speaker.jpg"/>
          <p:cNvPicPr>
            <a:picLocks noGrp="1" noChangeAspect="1"/>
          </p:cNvPicPr>
          <p:nvPr>
            <p:ph idx="1"/>
          </p:nvPr>
        </p:nvPicPr>
        <p:blipFill>
          <a:blip r:embed="rId3" cstate="print"/>
          <a:stretch>
            <a:fillRect/>
          </a:stretch>
        </p:blipFill>
        <p:spPr>
          <a:xfrm>
            <a:off x="992736" y="1600200"/>
            <a:ext cx="7158527" cy="4525963"/>
          </a:xfrm>
        </p:spPr>
      </p:pic>
      <p:sp>
        <p:nvSpPr>
          <p:cNvPr id="7" name="TextBox 6"/>
          <p:cNvSpPr txBox="1"/>
          <p:nvPr/>
        </p:nvSpPr>
        <p:spPr>
          <a:xfrm>
            <a:off x="1219200" y="5780782"/>
            <a:ext cx="5943600" cy="1077218"/>
          </a:xfrm>
          <a:prstGeom prst="rect">
            <a:avLst/>
          </a:prstGeom>
          <a:noFill/>
        </p:spPr>
        <p:txBody>
          <a:bodyPr wrap="square" rtlCol="0">
            <a:spAutoFit/>
          </a:bodyPr>
          <a:lstStyle/>
          <a:p>
            <a:r>
              <a:rPr lang="en-US" sz="1600" dirty="0" smtClean="0">
                <a:solidFill>
                  <a:srgbClr val="C00000"/>
                </a:solidFill>
              </a:rPr>
              <a:t>Personnel are added to the project. Personnel are linked to communities and languages: Only communities and languages already in the project description are possibilities. Each personnel’s roles is also listed as is the display of this person.</a:t>
            </a:r>
            <a:endParaRPr lang="en-US" sz="16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chemeClr val="accent3">
                    <a:lumMod val="50000"/>
                  </a:schemeClr>
                </a:solidFill>
                <a:latin typeface="+mn-lt"/>
              </a:rPr>
              <a:t>DEMCA: Creating a project</a:t>
            </a:r>
            <a:br>
              <a:rPr lang="en-US" sz="2200" dirty="0" smtClean="0">
                <a:solidFill>
                  <a:schemeClr val="accent3">
                    <a:lumMod val="50000"/>
                  </a:schemeClr>
                </a:solidFill>
                <a:latin typeface="+mn-lt"/>
              </a:rPr>
            </a:br>
            <a:r>
              <a:rPr lang="en-US" sz="2200" dirty="0" smtClean="0">
                <a:solidFill>
                  <a:schemeClr val="accent3">
                    <a:lumMod val="50000"/>
                  </a:schemeClr>
                </a:solidFill>
                <a:latin typeface="+mn-lt"/>
              </a:rPr>
              <a:t>Setting up an account</a:t>
            </a:r>
            <a:endParaRPr lang="en-US" sz="2200" dirty="0">
              <a:latin typeface="+mn-lt"/>
            </a:endParaRPr>
          </a:p>
        </p:txBody>
      </p:sp>
      <p:pic>
        <p:nvPicPr>
          <p:cNvPr id="4" name="Content Placeholder 3" descr="07-cropped_new-account-zongozotla2019.jpg"/>
          <p:cNvPicPr>
            <a:picLocks noGrp="1" noChangeAspect="1"/>
          </p:cNvPicPr>
          <p:nvPr>
            <p:ph idx="1"/>
          </p:nvPr>
        </p:nvPicPr>
        <p:blipFill>
          <a:blip r:embed="rId3" cstate="print"/>
          <a:stretch>
            <a:fillRect/>
          </a:stretch>
        </p:blipFill>
        <p:spPr>
          <a:xfrm>
            <a:off x="1110969" y="1600200"/>
            <a:ext cx="6922061" cy="4525963"/>
          </a:xfrm>
        </p:spPr>
      </p:pic>
      <p:sp>
        <p:nvSpPr>
          <p:cNvPr id="6" name="TextBox 5"/>
          <p:cNvSpPr txBox="1"/>
          <p:nvPr/>
        </p:nvSpPr>
        <p:spPr>
          <a:xfrm>
            <a:off x="1219200" y="6248400"/>
            <a:ext cx="6781800" cy="369332"/>
          </a:xfrm>
          <a:prstGeom prst="rect">
            <a:avLst/>
          </a:prstGeom>
          <a:noFill/>
        </p:spPr>
        <p:txBody>
          <a:bodyPr wrap="square" rtlCol="0">
            <a:spAutoFit/>
          </a:bodyPr>
          <a:lstStyle/>
          <a:p>
            <a:r>
              <a:rPr lang="en-US" dirty="0" smtClean="0">
                <a:solidFill>
                  <a:schemeClr val="accent2">
                    <a:lumMod val="75000"/>
                  </a:schemeClr>
                </a:solidFill>
              </a:rPr>
              <a:t>Not all fields are required but those that are required must be filled in.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sz="2200" dirty="0" smtClean="0">
                <a:solidFill>
                  <a:schemeClr val="accent3">
                    <a:lumMod val="50000"/>
                  </a:schemeClr>
                </a:solidFill>
              </a:rPr>
              <a:t>DEMCA: Project management</a:t>
            </a:r>
            <a:br>
              <a:rPr lang="en-US" sz="2200" dirty="0" smtClean="0">
                <a:solidFill>
                  <a:schemeClr val="accent3">
                    <a:lumMod val="50000"/>
                  </a:schemeClr>
                </a:solidFill>
              </a:rPr>
            </a:br>
            <a:r>
              <a:rPr lang="en-US" sz="2200" dirty="0" smtClean="0">
                <a:solidFill>
                  <a:schemeClr val="accent3">
                    <a:lumMod val="50000"/>
                  </a:schemeClr>
                </a:solidFill>
              </a:rPr>
              <a:t>Building up a database of project languages, communities, and </a:t>
            </a:r>
            <a:r>
              <a:rPr lang="en-US" sz="2200" u="sng" dirty="0" smtClean="0">
                <a:solidFill>
                  <a:schemeClr val="accent3">
                    <a:lumMod val="50000"/>
                  </a:schemeClr>
                </a:solidFill>
              </a:rPr>
              <a:t>personnel</a:t>
            </a:r>
            <a:endParaRPr lang="en-US" sz="2200" dirty="0"/>
          </a:p>
        </p:txBody>
      </p:sp>
      <p:pic>
        <p:nvPicPr>
          <p:cNvPr id="5" name="Content Placeholder 4" descr="41-cropped_Personnel-added.jpg"/>
          <p:cNvPicPr>
            <a:picLocks noGrp="1" noChangeAspect="1"/>
          </p:cNvPicPr>
          <p:nvPr>
            <p:ph idx="1"/>
          </p:nvPr>
        </p:nvPicPr>
        <p:blipFill>
          <a:blip r:embed="rId3" cstate="print"/>
          <a:stretch>
            <a:fillRect/>
          </a:stretch>
        </p:blipFill>
        <p:spPr>
          <a:xfrm>
            <a:off x="457200" y="1610903"/>
            <a:ext cx="8229600" cy="4504556"/>
          </a:xfrm>
        </p:spPr>
      </p:pic>
      <p:sp>
        <p:nvSpPr>
          <p:cNvPr id="6" name="TextBox 5"/>
          <p:cNvSpPr txBox="1"/>
          <p:nvPr/>
        </p:nvSpPr>
        <p:spPr>
          <a:xfrm>
            <a:off x="609600" y="4343400"/>
            <a:ext cx="7924800" cy="1077218"/>
          </a:xfrm>
          <a:prstGeom prst="rect">
            <a:avLst/>
          </a:prstGeom>
          <a:noFill/>
        </p:spPr>
        <p:txBody>
          <a:bodyPr wrap="square" rtlCol="0">
            <a:spAutoFit/>
          </a:bodyPr>
          <a:lstStyle/>
          <a:p>
            <a:r>
              <a:rPr lang="es-MX" sz="1600" dirty="0" err="1" smtClean="0">
                <a:solidFill>
                  <a:srgbClr val="C00000"/>
                </a:solidFill>
              </a:rPr>
              <a:t>Personnel</a:t>
            </a:r>
            <a:r>
              <a:rPr lang="es-MX" sz="1600" dirty="0" smtClean="0">
                <a:solidFill>
                  <a:srgbClr val="C00000"/>
                </a:solidFill>
              </a:rPr>
              <a:t> </a:t>
            </a:r>
            <a:r>
              <a:rPr lang="es-MX" sz="1600" dirty="0" err="1" smtClean="0">
                <a:solidFill>
                  <a:srgbClr val="C00000"/>
                </a:solidFill>
              </a:rPr>
              <a:t>is</a:t>
            </a:r>
            <a:r>
              <a:rPr lang="es-MX" sz="1600" dirty="0" smtClean="0">
                <a:solidFill>
                  <a:srgbClr val="C00000"/>
                </a:solidFill>
              </a:rPr>
              <a:t> </a:t>
            </a:r>
            <a:r>
              <a:rPr lang="es-MX" sz="1600" dirty="0" err="1" smtClean="0">
                <a:solidFill>
                  <a:srgbClr val="C00000"/>
                </a:solidFill>
              </a:rPr>
              <a:t>added</a:t>
            </a:r>
            <a:r>
              <a:rPr lang="es-MX" sz="1600" dirty="0" smtClean="0">
                <a:solidFill>
                  <a:srgbClr val="C00000"/>
                </a:solidFill>
              </a:rPr>
              <a:t> </a:t>
            </a:r>
            <a:r>
              <a:rPr lang="es-MX" sz="1600" dirty="0" err="1" smtClean="0">
                <a:solidFill>
                  <a:srgbClr val="C00000"/>
                </a:solidFill>
              </a:rPr>
              <a:t>to</a:t>
            </a:r>
            <a:r>
              <a:rPr lang="es-MX" sz="1600" dirty="0" smtClean="0">
                <a:solidFill>
                  <a:srgbClr val="C00000"/>
                </a:solidFill>
              </a:rPr>
              <a:t> </a:t>
            </a:r>
            <a:r>
              <a:rPr lang="es-MX" sz="1600" dirty="0" err="1" smtClean="0">
                <a:solidFill>
                  <a:srgbClr val="C00000"/>
                </a:solidFill>
              </a:rPr>
              <a:t>the</a:t>
            </a:r>
            <a:r>
              <a:rPr lang="es-MX" sz="1600" dirty="0" smtClean="0">
                <a:solidFill>
                  <a:srgbClr val="C00000"/>
                </a:solidFill>
              </a:rPr>
              <a:t> </a:t>
            </a:r>
            <a:r>
              <a:rPr lang="es-MX" sz="1600" dirty="0" err="1" smtClean="0">
                <a:solidFill>
                  <a:srgbClr val="C00000"/>
                </a:solidFill>
              </a:rPr>
              <a:t>Personnel</a:t>
            </a:r>
            <a:r>
              <a:rPr lang="es-MX" sz="1600" dirty="0" smtClean="0">
                <a:solidFill>
                  <a:srgbClr val="C00000"/>
                </a:solidFill>
              </a:rPr>
              <a:t> Manager </a:t>
            </a:r>
            <a:r>
              <a:rPr lang="es-MX" sz="1600" dirty="0" err="1" smtClean="0">
                <a:solidFill>
                  <a:srgbClr val="C00000"/>
                </a:solidFill>
              </a:rPr>
              <a:t>dashboard</a:t>
            </a:r>
            <a:r>
              <a:rPr lang="es-MX" sz="1600" dirty="0" smtClean="0">
                <a:solidFill>
                  <a:srgbClr val="C00000"/>
                </a:solidFill>
              </a:rPr>
              <a:t> </a:t>
            </a:r>
            <a:r>
              <a:rPr lang="es-MX" sz="1600" dirty="0" err="1" smtClean="0">
                <a:solidFill>
                  <a:srgbClr val="C00000"/>
                </a:solidFill>
              </a:rPr>
              <a:t>form</a:t>
            </a:r>
            <a:r>
              <a:rPr lang="es-MX" sz="1600" dirty="0" smtClean="0">
                <a:solidFill>
                  <a:srgbClr val="C00000"/>
                </a:solidFill>
              </a:rPr>
              <a:t> </a:t>
            </a:r>
            <a:r>
              <a:rPr lang="es-MX" sz="1600" dirty="0" err="1" smtClean="0">
                <a:solidFill>
                  <a:srgbClr val="C00000"/>
                </a:solidFill>
              </a:rPr>
              <a:t>with</a:t>
            </a:r>
            <a:r>
              <a:rPr lang="es-MX" sz="1600" dirty="0" smtClean="0">
                <a:solidFill>
                  <a:srgbClr val="C00000"/>
                </a:solidFill>
              </a:rPr>
              <a:t> full </a:t>
            </a:r>
            <a:r>
              <a:rPr lang="es-MX" sz="1600" dirty="0" err="1" smtClean="0">
                <a:solidFill>
                  <a:srgbClr val="C00000"/>
                </a:solidFill>
              </a:rPr>
              <a:t>name</a:t>
            </a:r>
            <a:r>
              <a:rPr lang="es-MX" sz="1600" dirty="0" smtClean="0">
                <a:solidFill>
                  <a:srgbClr val="C00000"/>
                </a:solidFill>
              </a:rPr>
              <a:t>, </a:t>
            </a:r>
            <a:r>
              <a:rPr lang="es-MX" sz="1600" dirty="0" err="1" smtClean="0">
                <a:solidFill>
                  <a:srgbClr val="C00000"/>
                </a:solidFill>
              </a:rPr>
              <a:t>project</a:t>
            </a:r>
            <a:r>
              <a:rPr lang="es-MX" sz="1600" dirty="0" smtClean="0">
                <a:solidFill>
                  <a:srgbClr val="C00000"/>
                </a:solidFill>
              </a:rPr>
              <a:t> </a:t>
            </a:r>
            <a:r>
              <a:rPr lang="es-MX" sz="1600" dirty="0" err="1" smtClean="0">
                <a:solidFill>
                  <a:srgbClr val="C00000"/>
                </a:solidFill>
              </a:rPr>
              <a:t>code</a:t>
            </a:r>
            <a:r>
              <a:rPr lang="es-MX" sz="1600" dirty="0" smtClean="0">
                <a:solidFill>
                  <a:srgbClr val="C00000"/>
                </a:solidFill>
              </a:rPr>
              <a:t>, and roles. </a:t>
            </a:r>
            <a:r>
              <a:rPr lang="es-MX" sz="1600" dirty="0" err="1" smtClean="0">
                <a:solidFill>
                  <a:srgbClr val="C00000"/>
                </a:solidFill>
              </a:rPr>
              <a:t>When</a:t>
            </a:r>
            <a:r>
              <a:rPr lang="es-MX" sz="1600" dirty="0" smtClean="0">
                <a:solidFill>
                  <a:srgbClr val="C00000"/>
                </a:solidFill>
              </a:rPr>
              <a:t> </a:t>
            </a:r>
            <a:r>
              <a:rPr lang="es-MX" sz="1600" dirty="0" err="1" smtClean="0">
                <a:solidFill>
                  <a:srgbClr val="C00000"/>
                </a:solidFill>
              </a:rPr>
              <a:t>searches</a:t>
            </a:r>
            <a:r>
              <a:rPr lang="es-MX" sz="1600" dirty="0" smtClean="0">
                <a:solidFill>
                  <a:srgbClr val="C00000"/>
                </a:solidFill>
              </a:rPr>
              <a:t> </a:t>
            </a:r>
            <a:r>
              <a:rPr lang="es-MX" sz="1600" dirty="0" err="1" smtClean="0">
                <a:solidFill>
                  <a:srgbClr val="C00000"/>
                </a:solidFill>
              </a:rPr>
              <a:t>yield</a:t>
            </a:r>
            <a:r>
              <a:rPr lang="es-MX" sz="1600" dirty="0" smtClean="0">
                <a:solidFill>
                  <a:srgbClr val="C00000"/>
                </a:solidFill>
              </a:rPr>
              <a:t> </a:t>
            </a:r>
            <a:r>
              <a:rPr lang="es-MX" sz="1600" dirty="0" err="1" smtClean="0">
                <a:solidFill>
                  <a:srgbClr val="C00000"/>
                </a:solidFill>
              </a:rPr>
              <a:t>information</a:t>
            </a:r>
            <a:r>
              <a:rPr lang="es-MX" sz="1600" dirty="0" smtClean="0">
                <a:solidFill>
                  <a:srgbClr val="C00000"/>
                </a:solidFill>
              </a:rPr>
              <a:t> </a:t>
            </a:r>
            <a:r>
              <a:rPr lang="es-MX" sz="1600" dirty="0" err="1" smtClean="0">
                <a:solidFill>
                  <a:srgbClr val="C00000"/>
                </a:solidFill>
              </a:rPr>
              <a:t>by</a:t>
            </a:r>
            <a:r>
              <a:rPr lang="es-MX" sz="1600" dirty="0" smtClean="0">
                <a:solidFill>
                  <a:srgbClr val="C00000"/>
                </a:solidFill>
              </a:rPr>
              <a:t> </a:t>
            </a:r>
            <a:r>
              <a:rPr lang="es-MX" sz="1600" dirty="0" err="1" smtClean="0">
                <a:solidFill>
                  <a:srgbClr val="C00000"/>
                </a:solidFill>
              </a:rPr>
              <a:t>this</a:t>
            </a:r>
            <a:r>
              <a:rPr lang="es-MX" sz="1600" dirty="0" smtClean="0">
                <a:solidFill>
                  <a:srgbClr val="C00000"/>
                </a:solidFill>
              </a:rPr>
              <a:t> speaker </a:t>
            </a:r>
            <a:r>
              <a:rPr lang="es-MX" sz="1600" dirty="0" err="1" smtClean="0">
                <a:solidFill>
                  <a:srgbClr val="C00000"/>
                </a:solidFill>
              </a:rPr>
              <a:t>display</a:t>
            </a:r>
            <a:r>
              <a:rPr lang="es-MX" sz="1600" dirty="0" smtClean="0">
                <a:solidFill>
                  <a:srgbClr val="C00000"/>
                </a:solidFill>
              </a:rPr>
              <a:t> can </a:t>
            </a:r>
            <a:r>
              <a:rPr lang="es-MX" sz="1600" dirty="0" err="1" smtClean="0">
                <a:solidFill>
                  <a:srgbClr val="C00000"/>
                </a:solidFill>
              </a:rPr>
              <a:t>either</a:t>
            </a:r>
            <a:r>
              <a:rPr lang="es-MX" sz="1600" dirty="0" smtClean="0">
                <a:solidFill>
                  <a:srgbClr val="C00000"/>
                </a:solidFill>
              </a:rPr>
              <a:t> </a:t>
            </a:r>
            <a:r>
              <a:rPr lang="es-MX" sz="1600" dirty="0" err="1" smtClean="0">
                <a:solidFill>
                  <a:srgbClr val="C00000"/>
                </a:solidFill>
              </a:rPr>
              <a:t>list</a:t>
            </a:r>
            <a:r>
              <a:rPr lang="es-MX" sz="1600" dirty="0" smtClean="0">
                <a:solidFill>
                  <a:srgbClr val="C00000"/>
                </a:solidFill>
              </a:rPr>
              <a:t> </a:t>
            </a:r>
            <a:r>
              <a:rPr lang="es-MX" sz="1600" dirty="0" err="1" smtClean="0">
                <a:solidFill>
                  <a:srgbClr val="C00000"/>
                </a:solidFill>
              </a:rPr>
              <a:t>the</a:t>
            </a:r>
            <a:r>
              <a:rPr lang="es-MX" sz="1600" dirty="0" smtClean="0">
                <a:solidFill>
                  <a:srgbClr val="C00000"/>
                </a:solidFill>
              </a:rPr>
              <a:t> speaker</a:t>
            </a:r>
            <a:r>
              <a:rPr lang="en-US" sz="1600" dirty="0" smtClean="0">
                <a:solidFill>
                  <a:srgbClr val="C00000"/>
                </a:solidFill>
              </a:rPr>
              <a:t>’s full name, project code, or a random DEMCA generated yet constant code. Additional personnel can be added without limit (click </a:t>
            </a:r>
            <a:r>
              <a:rPr lang="en-US" sz="1600" dirty="0" smtClean="0">
                <a:solidFill>
                  <a:srgbClr val="00B050"/>
                </a:solidFill>
              </a:rPr>
              <a:t>+</a:t>
            </a:r>
            <a:r>
              <a:rPr lang="en-US" sz="1600" dirty="0" smtClean="0">
                <a:solidFill>
                  <a:srgbClr val="C00000"/>
                </a:solidFill>
              </a:rPr>
              <a:t> in upper right)</a:t>
            </a:r>
            <a:endParaRPr lang="en-US" sz="1600"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rmAutofit/>
          </a:bodyPr>
          <a:lstStyle/>
          <a:p>
            <a:r>
              <a:rPr lang="en-US" sz="2200" dirty="0" smtClean="0">
                <a:solidFill>
                  <a:schemeClr val="accent3">
                    <a:lumMod val="50000"/>
                  </a:schemeClr>
                </a:solidFill>
              </a:rPr>
              <a:t>DEMCA: Project management</a:t>
            </a:r>
            <a:br>
              <a:rPr lang="en-US" sz="2200" dirty="0" smtClean="0">
                <a:solidFill>
                  <a:schemeClr val="accent3">
                    <a:lumMod val="50000"/>
                  </a:schemeClr>
                </a:solidFill>
              </a:rPr>
            </a:br>
            <a:r>
              <a:rPr lang="en-US" sz="2200" dirty="0" smtClean="0">
                <a:solidFill>
                  <a:schemeClr val="accent3">
                    <a:lumMod val="50000"/>
                  </a:schemeClr>
                </a:solidFill>
              </a:rPr>
              <a:t>Building up a database of project languages, communities, and </a:t>
            </a:r>
            <a:r>
              <a:rPr lang="en-US" sz="2200" u="sng" dirty="0" smtClean="0">
                <a:solidFill>
                  <a:schemeClr val="accent3">
                    <a:lumMod val="50000"/>
                  </a:schemeClr>
                </a:solidFill>
              </a:rPr>
              <a:t>personnel</a:t>
            </a:r>
            <a:endParaRPr lang="en-US" sz="2200" dirty="0"/>
          </a:p>
        </p:txBody>
      </p:sp>
      <p:pic>
        <p:nvPicPr>
          <p:cNvPr id="4" name="Content Placeholder 3" descr="42-cropped_second-personnel-added.jpg"/>
          <p:cNvPicPr>
            <a:picLocks noGrp="1" noChangeAspect="1"/>
          </p:cNvPicPr>
          <p:nvPr>
            <p:ph idx="1"/>
          </p:nvPr>
        </p:nvPicPr>
        <p:blipFill>
          <a:blip r:embed="rId3" cstate="print"/>
          <a:stretch>
            <a:fillRect/>
          </a:stretch>
        </p:blipFill>
        <p:spPr>
          <a:xfrm>
            <a:off x="969470" y="1600200"/>
            <a:ext cx="7205059" cy="4525963"/>
          </a:xfrm>
        </p:spPr>
      </p:pic>
      <p:sp>
        <p:nvSpPr>
          <p:cNvPr id="5" name="TextBox 4"/>
          <p:cNvSpPr txBox="1"/>
          <p:nvPr/>
        </p:nvSpPr>
        <p:spPr>
          <a:xfrm>
            <a:off x="914400" y="6096000"/>
            <a:ext cx="7315200" cy="646331"/>
          </a:xfrm>
          <a:prstGeom prst="rect">
            <a:avLst/>
          </a:prstGeom>
          <a:noFill/>
        </p:spPr>
        <p:txBody>
          <a:bodyPr wrap="square" rtlCol="0">
            <a:spAutoFit/>
          </a:bodyPr>
          <a:lstStyle/>
          <a:p>
            <a:endParaRPr lang="en-US" dirty="0" smtClean="0"/>
          </a:p>
          <a:p>
            <a:r>
              <a:rPr lang="en-US" dirty="0" smtClean="0"/>
              <a:t>     </a:t>
            </a:r>
            <a:endParaRPr lang="en-US" dirty="0"/>
          </a:p>
        </p:txBody>
      </p:sp>
      <p:sp>
        <p:nvSpPr>
          <p:cNvPr id="6" name="TextBox 5"/>
          <p:cNvSpPr txBox="1"/>
          <p:nvPr/>
        </p:nvSpPr>
        <p:spPr>
          <a:xfrm>
            <a:off x="1066800" y="6324600"/>
            <a:ext cx="7086600" cy="369332"/>
          </a:xfrm>
          <a:prstGeom prst="rect">
            <a:avLst/>
          </a:prstGeom>
          <a:noFill/>
        </p:spPr>
        <p:txBody>
          <a:bodyPr wrap="square" rtlCol="0">
            <a:spAutoFit/>
          </a:bodyPr>
          <a:lstStyle/>
          <a:p>
            <a:endParaRPr lang="en-US" dirty="0"/>
          </a:p>
        </p:txBody>
      </p:sp>
      <p:sp>
        <p:nvSpPr>
          <p:cNvPr id="7" name="TextBox 6"/>
          <p:cNvSpPr txBox="1"/>
          <p:nvPr/>
        </p:nvSpPr>
        <p:spPr>
          <a:xfrm>
            <a:off x="1066800" y="6019800"/>
            <a:ext cx="7010400" cy="830997"/>
          </a:xfrm>
          <a:prstGeom prst="rect">
            <a:avLst/>
          </a:prstGeom>
          <a:noFill/>
        </p:spPr>
        <p:txBody>
          <a:bodyPr wrap="square" rtlCol="0">
            <a:spAutoFit/>
          </a:bodyPr>
          <a:lstStyle/>
          <a:p>
            <a:r>
              <a:rPr lang="en-US" sz="1600" dirty="0" smtClean="0">
                <a:solidFill>
                  <a:srgbClr val="C00000"/>
                </a:solidFill>
              </a:rPr>
              <a:t>Personnel can be added to a project at will. The project manager can select how each individual is display to the public: by name, by project-specific code, or by a random code generated by DEMCA.</a:t>
            </a:r>
            <a:endParaRPr lang="en-US" sz="1600"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a:bodyPr>
          <a:lstStyle/>
          <a:p>
            <a:r>
              <a:rPr lang="en-US" sz="2200" dirty="0" smtClean="0">
                <a:solidFill>
                  <a:schemeClr val="accent3">
                    <a:lumMod val="50000"/>
                  </a:schemeClr>
                </a:solidFill>
              </a:rPr>
              <a:t>DEMCA: Project management</a:t>
            </a:r>
            <a:br>
              <a:rPr lang="en-US" sz="2200" dirty="0" smtClean="0">
                <a:solidFill>
                  <a:schemeClr val="accent3">
                    <a:lumMod val="50000"/>
                  </a:schemeClr>
                </a:solidFill>
              </a:rPr>
            </a:br>
            <a:r>
              <a:rPr lang="en-US" sz="2200" dirty="0" smtClean="0">
                <a:solidFill>
                  <a:schemeClr val="accent3">
                    <a:lumMod val="50000"/>
                  </a:schemeClr>
                </a:solidFill>
              </a:rPr>
              <a:t>Building up a database of project languages, communities, and </a:t>
            </a:r>
            <a:r>
              <a:rPr lang="en-US" sz="2200" u="sng" dirty="0" smtClean="0">
                <a:solidFill>
                  <a:schemeClr val="accent3">
                    <a:lumMod val="50000"/>
                  </a:schemeClr>
                </a:solidFill>
              </a:rPr>
              <a:t>personnel</a:t>
            </a:r>
            <a:endParaRPr lang="en-US" sz="2200" dirty="0"/>
          </a:p>
        </p:txBody>
      </p:sp>
      <p:pic>
        <p:nvPicPr>
          <p:cNvPr id="4" name="Content Placeholder 3" descr="43-Cropped_All-personnel-added.jpg"/>
          <p:cNvPicPr>
            <a:picLocks noGrp="1" noChangeAspect="1"/>
          </p:cNvPicPr>
          <p:nvPr>
            <p:ph idx="1"/>
          </p:nvPr>
        </p:nvPicPr>
        <p:blipFill>
          <a:blip r:embed="rId3" cstate="print"/>
          <a:stretch>
            <a:fillRect/>
          </a:stretch>
        </p:blipFill>
        <p:spPr>
          <a:xfrm>
            <a:off x="457200" y="1755066"/>
            <a:ext cx="8229600" cy="3578934"/>
          </a:xfrm>
        </p:spPr>
      </p:pic>
      <p:sp>
        <p:nvSpPr>
          <p:cNvPr id="5" name="TextBox 4"/>
          <p:cNvSpPr txBox="1"/>
          <p:nvPr/>
        </p:nvSpPr>
        <p:spPr>
          <a:xfrm>
            <a:off x="533400" y="5562600"/>
            <a:ext cx="8153400" cy="646331"/>
          </a:xfrm>
          <a:prstGeom prst="rect">
            <a:avLst/>
          </a:prstGeom>
          <a:noFill/>
        </p:spPr>
        <p:txBody>
          <a:bodyPr wrap="square" rtlCol="0">
            <a:spAutoFit/>
          </a:bodyPr>
          <a:lstStyle/>
          <a:p>
            <a:r>
              <a:rPr lang="en-US" dirty="0" smtClean="0">
                <a:solidFill>
                  <a:srgbClr val="C00000"/>
                </a:solidFill>
              </a:rPr>
              <a:t>A completed Personnel Manager dashboard will show all project personnel along with their respective roles. Included as well is their project-specific code.</a:t>
            </a:r>
            <a:endParaRPr lang="en-US"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chemeClr val="accent3">
                    <a:lumMod val="50000"/>
                  </a:schemeClr>
                </a:solidFill>
              </a:rPr>
              <a:t>DEMCA: Project development</a:t>
            </a:r>
            <a:br>
              <a:rPr lang="en-US" sz="2200" dirty="0" smtClean="0">
                <a:solidFill>
                  <a:schemeClr val="accent3">
                    <a:lumMod val="50000"/>
                  </a:schemeClr>
                </a:solidFill>
              </a:rPr>
            </a:br>
            <a:r>
              <a:rPr lang="en-US" sz="2200" dirty="0" smtClean="0">
                <a:solidFill>
                  <a:schemeClr val="accent3">
                    <a:lumMod val="50000"/>
                  </a:schemeClr>
                </a:solidFill>
              </a:rPr>
              <a:t>Overall structure for data input through the dashboard</a:t>
            </a:r>
            <a:endParaRPr lang="en-US" sz="2200" dirty="0"/>
          </a:p>
        </p:txBody>
      </p:sp>
      <p:pic>
        <p:nvPicPr>
          <p:cNvPr id="4" name="Content Placeholder 3" descr="40-Corrected_Project-ethnobiological-control-panel.jpg"/>
          <p:cNvPicPr>
            <a:picLocks noGrp="1" noChangeAspect="1"/>
          </p:cNvPicPr>
          <p:nvPr>
            <p:ph idx="1"/>
          </p:nvPr>
        </p:nvPicPr>
        <p:blipFill>
          <a:blip r:embed="rId3" cstate="print"/>
          <a:stretch>
            <a:fillRect/>
          </a:stretch>
        </p:blipFill>
        <p:spPr>
          <a:xfrm>
            <a:off x="966087" y="1371600"/>
            <a:ext cx="7211825" cy="4525963"/>
          </a:xfrm>
        </p:spPr>
      </p:pic>
      <p:sp>
        <p:nvSpPr>
          <p:cNvPr id="5" name="TextBox 4"/>
          <p:cNvSpPr txBox="1"/>
          <p:nvPr/>
        </p:nvSpPr>
        <p:spPr>
          <a:xfrm>
            <a:off x="990600" y="6172200"/>
            <a:ext cx="7162800" cy="338554"/>
          </a:xfrm>
          <a:prstGeom prst="rect">
            <a:avLst/>
          </a:prstGeom>
          <a:noFill/>
        </p:spPr>
        <p:txBody>
          <a:bodyPr wrap="square" rtlCol="0">
            <a:spAutoFit/>
          </a:bodyPr>
          <a:lstStyle/>
          <a:p>
            <a:r>
              <a:rPr lang="es-MX" sz="1600" dirty="0" smtClean="0">
                <a:solidFill>
                  <a:srgbClr val="C00000"/>
                </a:solidFill>
              </a:rPr>
              <a:t>Project manager can </a:t>
            </a:r>
            <a:r>
              <a:rPr lang="es-MX" sz="1600" dirty="0" err="1" smtClean="0">
                <a:solidFill>
                  <a:srgbClr val="C00000"/>
                </a:solidFill>
              </a:rPr>
              <a:t>manage</a:t>
            </a:r>
            <a:r>
              <a:rPr lang="es-MX" sz="1600" dirty="0" smtClean="0">
                <a:solidFill>
                  <a:srgbClr val="C00000"/>
                </a:solidFill>
              </a:rPr>
              <a:t> </a:t>
            </a:r>
            <a:r>
              <a:rPr lang="es-MX" sz="1600" dirty="0" err="1" smtClean="0">
                <a:solidFill>
                  <a:srgbClr val="C00000"/>
                </a:solidFill>
              </a:rPr>
              <a:t>the</a:t>
            </a:r>
            <a:r>
              <a:rPr lang="es-MX" sz="1600" dirty="0" smtClean="0">
                <a:solidFill>
                  <a:srgbClr val="C00000"/>
                </a:solidFill>
              </a:rPr>
              <a:t> ethnobiological </a:t>
            </a:r>
            <a:r>
              <a:rPr lang="es-MX" sz="1600" dirty="0" err="1" smtClean="0">
                <a:solidFill>
                  <a:srgbClr val="C00000"/>
                </a:solidFill>
              </a:rPr>
              <a:t>project</a:t>
            </a:r>
            <a:r>
              <a:rPr lang="es-MX" sz="1600" dirty="0" smtClean="0">
                <a:solidFill>
                  <a:srgbClr val="C00000"/>
                </a:solidFill>
              </a:rPr>
              <a:t> in </a:t>
            </a:r>
            <a:r>
              <a:rPr lang="es-MX" sz="1600" dirty="0" err="1" smtClean="0">
                <a:solidFill>
                  <a:srgbClr val="C00000"/>
                </a:solidFill>
              </a:rPr>
              <a:t>four</a:t>
            </a:r>
            <a:r>
              <a:rPr lang="es-MX" sz="1600" dirty="0" smtClean="0">
                <a:solidFill>
                  <a:srgbClr val="C00000"/>
                </a:solidFill>
              </a:rPr>
              <a:t> </a:t>
            </a:r>
            <a:r>
              <a:rPr lang="es-MX" sz="1600" dirty="0" err="1" smtClean="0">
                <a:solidFill>
                  <a:srgbClr val="C00000"/>
                </a:solidFill>
              </a:rPr>
              <a:t>dimensions</a:t>
            </a:r>
            <a:r>
              <a:rPr lang="es-MX" sz="1600" dirty="0" smtClean="0">
                <a:solidFill>
                  <a:srgbClr val="C00000"/>
                </a:solidFill>
              </a:rPr>
              <a:t>.</a:t>
            </a:r>
            <a:endParaRPr lang="en-US" sz="1600"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chemeClr val="accent3">
                    <a:lumMod val="50000"/>
                  </a:schemeClr>
                </a:solidFill>
              </a:rPr>
              <a:t>DEMCA: Project development</a:t>
            </a:r>
            <a:br>
              <a:rPr lang="en-US" sz="2200" dirty="0" smtClean="0">
                <a:solidFill>
                  <a:schemeClr val="accent3">
                    <a:lumMod val="50000"/>
                  </a:schemeClr>
                </a:solidFill>
              </a:rPr>
            </a:br>
            <a:r>
              <a:rPr lang="en-US" sz="2200" dirty="0" smtClean="0">
                <a:solidFill>
                  <a:schemeClr val="accent3">
                    <a:lumMod val="50000"/>
                  </a:schemeClr>
                </a:solidFill>
              </a:rPr>
              <a:t>Manage Project: Language, community, and personnel modules</a:t>
            </a:r>
            <a:endParaRPr lang="en-US" sz="2200" dirty="0"/>
          </a:p>
        </p:txBody>
      </p:sp>
      <p:pic>
        <p:nvPicPr>
          <p:cNvPr id="5" name="Content Placeholder 4" descr="41-Cropped_Manage-project.jpg"/>
          <p:cNvPicPr>
            <a:picLocks noGrp="1" noChangeAspect="1"/>
          </p:cNvPicPr>
          <p:nvPr>
            <p:ph idx="1"/>
          </p:nvPr>
        </p:nvPicPr>
        <p:blipFill>
          <a:blip r:embed="rId3" cstate="print"/>
          <a:stretch>
            <a:fillRect/>
          </a:stretch>
        </p:blipFill>
        <p:spPr>
          <a:xfrm>
            <a:off x="497353" y="1600200"/>
            <a:ext cx="8149294" cy="4525963"/>
          </a:xfrm>
        </p:spPr>
      </p:pic>
      <p:sp>
        <p:nvSpPr>
          <p:cNvPr id="6" name="TextBox 5"/>
          <p:cNvSpPr txBox="1"/>
          <p:nvPr/>
        </p:nvSpPr>
        <p:spPr>
          <a:xfrm>
            <a:off x="762000" y="4648200"/>
            <a:ext cx="7772400" cy="584775"/>
          </a:xfrm>
          <a:prstGeom prst="rect">
            <a:avLst/>
          </a:prstGeom>
          <a:noFill/>
        </p:spPr>
        <p:txBody>
          <a:bodyPr wrap="square" rtlCol="0">
            <a:spAutoFit/>
          </a:bodyPr>
          <a:lstStyle/>
          <a:p>
            <a:r>
              <a:rPr lang="es-MX" sz="1600" dirty="0" err="1" smtClean="0">
                <a:solidFill>
                  <a:srgbClr val="C00000"/>
                </a:solidFill>
              </a:rPr>
              <a:t>The</a:t>
            </a:r>
            <a:r>
              <a:rPr lang="es-MX" sz="1600" dirty="0" smtClean="0">
                <a:solidFill>
                  <a:srgbClr val="C00000"/>
                </a:solidFill>
              </a:rPr>
              <a:t> </a:t>
            </a:r>
            <a:r>
              <a:rPr lang="es-MX" sz="1600" dirty="0" err="1" smtClean="0">
                <a:solidFill>
                  <a:srgbClr val="C00000"/>
                </a:solidFill>
              </a:rPr>
              <a:t>Manage</a:t>
            </a:r>
            <a:r>
              <a:rPr lang="es-MX" sz="1600" dirty="0" smtClean="0">
                <a:solidFill>
                  <a:srgbClr val="C00000"/>
                </a:solidFill>
              </a:rPr>
              <a:t> Project module can </a:t>
            </a:r>
            <a:r>
              <a:rPr lang="es-MX" sz="1600" dirty="0" err="1" smtClean="0">
                <a:solidFill>
                  <a:srgbClr val="C00000"/>
                </a:solidFill>
              </a:rPr>
              <a:t>be</a:t>
            </a:r>
            <a:r>
              <a:rPr lang="es-MX" sz="1600" dirty="0" smtClean="0">
                <a:solidFill>
                  <a:srgbClr val="C00000"/>
                </a:solidFill>
              </a:rPr>
              <a:t> </a:t>
            </a:r>
            <a:r>
              <a:rPr lang="es-MX" sz="1600" dirty="0" err="1" smtClean="0">
                <a:solidFill>
                  <a:srgbClr val="C00000"/>
                </a:solidFill>
              </a:rPr>
              <a:t>accessed</a:t>
            </a:r>
            <a:r>
              <a:rPr lang="es-MX" sz="1600" dirty="0" smtClean="0">
                <a:solidFill>
                  <a:srgbClr val="C00000"/>
                </a:solidFill>
              </a:rPr>
              <a:t> at </a:t>
            </a:r>
            <a:r>
              <a:rPr lang="es-MX" sz="1600" dirty="0" err="1" smtClean="0">
                <a:solidFill>
                  <a:srgbClr val="C00000"/>
                </a:solidFill>
              </a:rPr>
              <a:t>any</a:t>
            </a:r>
            <a:r>
              <a:rPr lang="es-MX" sz="1600" dirty="0" smtClean="0">
                <a:solidFill>
                  <a:srgbClr val="C00000"/>
                </a:solidFill>
              </a:rPr>
              <a:t> time and Project manager can </a:t>
            </a:r>
            <a:r>
              <a:rPr lang="es-MX" sz="1600" dirty="0" err="1" smtClean="0">
                <a:solidFill>
                  <a:srgbClr val="C00000"/>
                </a:solidFill>
              </a:rPr>
              <a:t>modify</a:t>
            </a:r>
            <a:r>
              <a:rPr lang="es-MX" sz="1600" dirty="0" smtClean="0">
                <a:solidFill>
                  <a:srgbClr val="C00000"/>
                </a:solidFill>
              </a:rPr>
              <a:t> </a:t>
            </a:r>
            <a:r>
              <a:rPr lang="es-MX" sz="1600" dirty="0" err="1" smtClean="0">
                <a:solidFill>
                  <a:srgbClr val="C00000"/>
                </a:solidFill>
              </a:rPr>
              <a:t>the</a:t>
            </a:r>
            <a:r>
              <a:rPr lang="es-MX" sz="1600" dirty="0" smtClean="0">
                <a:solidFill>
                  <a:srgbClr val="C00000"/>
                </a:solidFill>
              </a:rPr>
              <a:t> </a:t>
            </a:r>
            <a:r>
              <a:rPr lang="es-MX" sz="1600" dirty="0" err="1" smtClean="0">
                <a:solidFill>
                  <a:srgbClr val="C00000"/>
                </a:solidFill>
              </a:rPr>
              <a:t>content</a:t>
            </a:r>
            <a:r>
              <a:rPr lang="es-MX" sz="1600" dirty="0" smtClean="0">
                <a:solidFill>
                  <a:srgbClr val="C00000"/>
                </a:solidFill>
              </a:rPr>
              <a:t> of </a:t>
            </a:r>
            <a:r>
              <a:rPr lang="es-MX" sz="1600" dirty="0" err="1" smtClean="0">
                <a:solidFill>
                  <a:srgbClr val="C00000"/>
                </a:solidFill>
              </a:rPr>
              <a:t>the</a:t>
            </a:r>
            <a:r>
              <a:rPr lang="es-MX" sz="1600" dirty="0" smtClean="0">
                <a:solidFill>
                  <a:srgbClr val="C00000"/>
                </a:solidFill>
              </a:rPr>
              <a:t> </a:t>
            </a:r>
            <a:r>
              <a:rPr lang="es-MX" sz="1600" dirty="0" err="1" smtClean="0">
                <a:solidFill>
                  <a:srgbClr val="C00000"/>
                </a:solidFill>
              </a:rPr>
              <a:t>Language</a:t>
            </a:r>
            <a:r>
              <a:rPr lang="es-MX" sz="1600" dirty="0" smtClean="0">
                <a:solidFill>
                  <a:srgbClr val="C00000"/>
                </a:solidFill>
              </a:rPr>
              <a:t>, </a:t>
            </a:r>
            <a:r>
              <a:rPr lang="es-MX" sz="1600" dirty="0" err="1" smtClean="0">
                <a:solidFill>
                  <a:srgbClr val="C00000"/>
                </a:solidFill>
              </a:rPr>
              <a:t>Community</a:t>
            </a:r>
            <a:r>
              <a:rPr lang="es-MX" sz="1600" dirty="0" smtClean="0">
                <a:solidFill>
                  <a:srgbClr val="C00000"/>
                </a:solidFill>
              </a:rPr>
              <a:t>, and </a:t>
            </a:r>
            <a:r>
              <a:rPr lang="es-MX" sz="1600" dirty="0" err="1" smtClean="0">
                <a:solidFill>
                  <a:srgbClr val="C00000"/>
                </a:solidFill>
              </a:rPr>
              <a:t>Personnel</a:t>
            </a:r>
            <a:r>
              <a:rPr lang="es-MX" sz="1600" dirty="0" smtClean="0">
                <a:solidFill>
                  <a:srgbClr val="C00000"/>
                </a:solidFill>
              </a:rPr>
              <a:t> modules.</a:t>
            </a:r>
            <a:endParaRPr lang="en-US" sz="1600"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r>
              <a:rPr lang="en-US" sz="2200" dirty="0" smtClean="0">
                <a:solidFill>
                  <a:schemeClr val="accent3">
                    <a:lumMod val="50000"/>
                  </a:schemeClr>
                </a:solidFill>
              </a:rPr>
              <a:t>DEMCA: Project development</a:t>
            </a:r>
            <a:br>
              <a:rPr lang="en-US" sz="2200" dirty="0" smtClean="0">
                <a:solidFill>
                  <a:schemeClr val="accent3">
                    <a:lumMod val="50000"/>
                  </a:schemeClr>
                </a:solidFill>
              </a:rPr>
            </a:br>
            <a:r>
              <a:rPr lang="en-US" sz="2200" dirty="0" smtClean="0">
                <a:solidFill>
                  <a:schemeClr val="accent3">
                    <a:lumMod val="50000"/>
                  </a:schemeClr>
                </a:solidFill>
              </a:rPr>
              <a:t>Manage References: Adding resources as sources of ethnobiological data</a:t>
            </a:r>
            <a:endParaRPr lang="en-US" sz="2200" dirty="0"/>
          </a:p>
        </p:txBody>
      </p:sp>
      <p:pic>
        <p:nvPicPr>
          <p:cNvPr id="10" name="Content Placeholder 9" descr="42-Cropped_Manage-references.jpg"/>
          <p:cNvPicPr>
            <a:picLocks noGrp="1" noChangeAspect="1"/>
          </p:cNvPicPr>
          <p:nvPr>
            <p:ph idx="1"/>
          </p:nvPr>
        </p:nvPicPr>
        <p:blipFill>
          <a:blip r:embed="rId3" cstate="print"/>
          <a:stretch>
            <a:fillRect/>
          </a:stretch>
        </p:blipFill>
        <p:spPr>
          <a:xfrm>
            <a:off x="457200" y="1600200"/>
            <a:ext cx="8229600" cy="4584144"/>
          </a:xfrm>
        </p:spPr>
      </p:pic>
      <p:sp>
        <p:nvSpPr>
          <p:cNvPr id="11" name="Rectangle 10"/>
          <p:cNvSpPr/>
          <p:nvPr/>
        </p:nvSpPr>
        <p:spPr>
          <a:xfrm>
            <a:off x="533400" y="4114800"/>
            <a:ext cx="8077200" cy="923330"/>
          </a:xfrm>
          <a:prstGeom prst="rect">
            <a:avLst/>
          </a:prstGeom>
        </p:spPr>
        <p:txBody>
          <a:bodyPr wrap="square">
            <a:spAutoFit/>
          </a:bodyPr>
          <a:lstStyle/>
          <a:p>
            <a:r>
              <a:rPr lang="es-MX" dirty="0" err="1" smtClean="0">
                <a:solidFill>
                  <a:srgbClr val="C00000"/>
                </a:solidFill>
              </a:rPr>
              <a:t>The</a:t>
            </a:r>
            <a:r>
              <a:rPr lang="es-MX" dirty="0" smtClean="0">
                <a:solidFill>
                  <a:srgbClr val="C00000"/>
                </a:solidFill>
              </a:rPr>
              <a:t> </a:t>
            </a:r>
            <a:r>
              <a:rPr lang="es-MX" dirty="0" err="1" smtClean="0">
                <a:solidFill>
                  <a:srgbClr val="C00000"/>
                </a:solidFill>
              </a:rPr>
              <a:t>Manage</a:t>
            </a:r>
            <a:r>
              <a:rPr lang="es-MX" dirty="0" smtClean="0">
                <a:solidFill>
                  <a:srgbClr val="C00000"/>
                </a:solidFill>
              </a:rPr>
              <a:t> </a:t>
            </a:r>
            <a:r>
              <a:rPr lang="es-MX" dirty="0" err="1" smtClean="0">
                <a:solidFill>
                  <a:srgbClr val="C00000"/>
                </a:solidFill>
              </a:rPr>
              <a:t>References</a:t>
            </a:r>
            <a:r>
              <a:rPr lang="es-MX" dirty="0" smtClean="0">
                <a:solidFill>
                  <a:srgbClr val="C00000"/>
                </a:solidFill>
              </a:rPr>
              <a:t> module can </a:t>
            </a:r>
            <a:r>
              <a:rPr lang="es-MX" dirty="0" err="1" smtClean="0">
                <a:solidFill>
                  <a:srgbClr val="C00000"/>
                </a:solidFill>
              </a:rPr>
              <a:t>be</a:t>
            </a:r>
            <a:r>
              <a:rPr lang="es-MX" dirty="0" smtClean="0">
                <a:solidFill>
                  <a:srgbClr val="C00000"/>
                </a:solidFill>
              </a:rPr>
              <a:t> </a:t>
            </a:r>
            <a:r>
              <a:rPr lang="es-MX" dirty="0" err="1" smtClean="0">
                <a:solidFill>
                  <a:srgbClr val="C00000"/>
                </a:solidFill>
              </a:rPr>
              <a:t>accessed</a:t>
            </a:r>
            <a:r>
              <a:rPr lang="es-MX" dirty="0" smtClean="0">
                <a:solidFill>
                  <a:srgbClr val="C00000"/>
                </a:solidFill>
              </a:rPr>
              <a:t> at </a:t>
            </a:r>
            <a:r>
              <a:rPr lang="es-MX" dirty="0" err="1" smtClean="0">
                <a:solidFill>
                  <a:srgbClr val="C00000"/>
                </a:solidFill>
              </a:rPr>
              <a:t>any</a:t>
            </a:r>
            <a:r>
              <a:rPr lang="es-MX" dirty="0" smtClean="0">
                <a:solidFill>
                  <a:srgbClr val="C00000"/>
                </a:solidFill>
              </a:rPr>
              <a:t> time and </a:t>
            </a:r>
            <a:r>
              <a:rPr lang="es-MX" dirty="0" err="1" smtClean="0">
                <a:solidFill>
                  <a:srgbClr val="C00000"/>
                </a:solidFill>
              </a:rPr>
              <a:t>the</a:t>
            </a:r>
            <a:r>
              <a:rPr lang="es-MX" dirty="0" smtClean="0">
                <a:solidFill>
                  <a:srgbClr val="C00000"/>
                </a:solidFill>
              </a:rPr>
              <a:t> Project manager can </a:t>
            </a:r>
            <a:r>
              <a:rPr lang="es-MX" dirty="0" err="1" smtClean="0">
                <a:solidFill>
                  <a:srgbClr val="C00000"/>
                </a:solidFill>
              </a:rPr>
              <a:t>add</a:t>
            </a:r>
            <a:r>
              <a:rPr lang="es-MX" dirty="0" smtClean="0">
                <a:solidFill>
                  <a:srgbClr val="C00000"/>
                </a:solidFill>
              </a:rPr>
              <a:t> </a:t>
            </a:r>
            <a:r>
              <a:rPr lang="es-MX" dirty="0" err="1" smtClean="0">
                <a:solidFill>
                  <a:srgbClr val="C00000"/>
                </a:solidFill>
              </a:rPr>
              <a:t>references</a:t>
            </a:r>
            <a:r>
              <a:rPr lang="es-MX" dirty="0" smtClean="0">
                <a:solidFill>
                  <a:srgbClr val="C00000"/>
                </a:solidFill>
              </a:rPr>
              <a:t> </a:t>
            </a:r>
            <a:r>
              <a:rPr lang="es-MX" dirty="0" err="1" smtClean="0">
                <a:solidFill>
                  <a:srgbClr val="C00000"/>
                </a:solidFill>
              </a:rPr>
              <a:t>to</a:t>
            </a:r>
            <a:r>
              <a:rPr lang="es-MX" dirty="0" smtClean="0">
                <a:solidFill>
                  <a:srgbClr val="C00000"/>
                </a:solidFill>
              </a:rPr>
              <a:t> </a:t>
            </a:r>
            <a:r>
              <a:rPr lang="es-MX" dirty="0" err="1" smtClean="0">
                <a:solidFill>
                  <a:srgbClr val="C00000"/>
                </a:solidFill>
              </a:rPr>
              <a:t>the</a:t>
            </a:r>
            <a:r>
              <a:rPr lang="es-MX" dirty="0" smtClean="0">
                <a:solidFill>
                  <a:srgbClr val="C00000"/>
                </a:solidFill>
              </a:rPr>
              <a:t> portal, </a:t>
            </a:r>
            <a:r>
              <a:rPr lang="es-MX" dirty="0" err="1" smtClean="0">
                <a:solidFill>
                  <a:srgbClr val="C00000"/>
                </a:solidFill>
              </a:rPr>
              <a:t>which</a:t>
            </a:r>
            <a:r>
              <a:rPr lang="es-MX" dirty="0" smtClean="0">
                <a:solidFill>
                  <a:srgbClr val="C00000"/>
                </a:solidFill>
              </a:rPr>
              <a:t> can </a:t>
            </a:r>
            <a:r>
              <a:rPr lang="es-MX" dirty="0" err="1" smtClean="0">
                <a:solidFill>
                  <a:srgbClr val="C00000"/>
                </a:solidFill>
              </a:rPr>
              <a:t>then</a:t>
            </a:r>
            <a:r>
              <a:rPr lang="es-MX" dirty="0" smtClean="0">
                <a:solidFill>
                  <a:srgbClr val="C00000"/>
                </a:solidFill>
              </a:rPr>
              <a:t> </a:t>
            </a:r>
            <a:r>
              <a:rPr lang="es-MX" dirty="0" err="1" smtClean="0">
                <a:solidFill>
                  <a:srgbClr val="C00000"/>
                </a:solidFill>
              </a:rPr>
              <a:t>be</a:t>
            </a:r>
            <a:r>
              <a:rPr lang="es-MX" dirty="0" smtClean="0">
                <a:solidFill>
                  <a:srgbClr val="C00000"/>
                </a:solidFill>
              </a:rPr>
              <a:t> </a:t>
            </a:r>
            <a:r>
              <a:rPr lang="es-MX" dirty="0" err="1" smtClean="0">
                <a:solidFill>
                  <a:srgbClr val="C00000"/>
                </a:solidFill>
              </a:rPr>
              <a:t>specifically</a:t>
            </a:r>
            <a:r>
              <a:rPr lang="es-MX" dirty="0" smtClean="0">
                <a:solidFill>
                  <a:srgbClr val="C00000"/>
                </a:solidFill>
              </a:rPr>
              <a:t> </a:t>
            </a:r>
            <a:r>
              <a:rPr lang="es-MX" dirty="0" err="1" smtClean="0">
                <a:solidFill>
                  <a:srgbClr val="C00000"/>
                </a:solidFill>
              </a:rPr>
              <a:t>associated</a:t>
            </a:r>
            <a:r>
              <a:rPr lang="es-MX" dirty="0" smtClean="0">
                <a:solidFill>
                  <a:srgbClr val="C00000"/>
                </a:solidFill>
              </a:rPr>
              <a:t> </a:t>
            </a:r>
            <a:r>
              <a:rPr lang="es-MX" dirty="0" err="1" smtClean="0">
                <a:solidFill>
                  <a:srgbClr val="C00000"/>
                </a:solidFill>
              </a:rPr>
              <a:t>with</a:t>
            </a:r>
            <a:r>
              <a:rPr lang="es-MX" dirty="0" smtClean="0">
                <a:solidFill>
                  <a:srgbClr val="C00000"/>
                </a:solidFill>
              </a:rPr>
              <a:t> </a:t>
            </a:r>
            <a:r>
              <a:rPr lang="es-MX" dirty="0" err="1" smtClean="0">
                <a:solidFill>
                  <a:srgbClr val="C00000"/>
                </a:solidFill>
              </a:rPr>
              <a:t>any</a:t>
            </a:r>
            <a:r>
              <a:rPr lang="es-MX" dirty="0" smtClean="0">
                <a:solidFill>
                  <a:srgbClr val="C00000"/>
                </a:solidFill>
              </a:rPr>
              <a:t> </a:t>
            </a:r>
            <a:r>
              <a:rPr lang="es-MX" dirty="0" err="1" smtClean="0">
                <a:solidFill>
                  <a:srgbClr val="C00000"/>
                </a:solidFill>
              </a:rPr>
              <a:t>specific</a:t>
            </a:r>
            <a:r>
              <a:rPr lang="es-MX" dirty="0" smtClean="0">
                <a:solidFill>
                  <a:srgbClr val="C00000"/>
                </a:solidFill>
              </a:rPr>
              <a:t> </a:t>
            </a:r>
            <a:r>
              <a:rPr lang="es-MX" dirty="0" err="1" smtClean="0">
                <a:solidFill>
                  <a:srgbClr val="C00000"/>
                </a:solidFill>
              </a:rPr>
              <a:t>project</a:t>
            </a:r>
            <a:r>
              <a:rPr lang="es-MX" dirty="0" smtClean="0">
                <a:solidFill>
                  <a:srgbClr val="C00000"/>
                </a:solidFill>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r>
              <a:rPr lang="en-US" sz="2200" dirty="0" smtClean="0">
                <a:solidFill>
                  <a:schemeClr val="accent3">
                    <a:lumMod val="50000"/>
                  </a:schemeClr>
                </a:solidFill>
              </a:rPr>
              <a:t>DEMCA: Project development</a:t>
            </a:r>
            <a:br>
              <a:rPr lang="en-US" sz="2200" dirty="0" smtClean="0">
                <a:solidFill>
                  <a:schemeClr val="accent3">
                    <a:lumMod val="50000"/>
                  </a:schemeClr>
                </a:solidFill>
              </a:rPr>
            </a:br>
            <a:r>
              <a:rPr lang="en-US" sz="2200" dirty="0" smtClean="0">
                <a:solidFill>
                  <a:schemeClr val="accent3">
                    <a:lumMod val="50000"/>
                  </a:schemeClr>
                </a:solidFill>
              </a:rPr>
              <a:t>Manage EAF files: Adding audio-visual links to an ethnobiological project</a:t>
            </a:r>
            <a:endParaRPr lang="en-US" sz="2200" dirty="0"/>
          </a:p>
        </p:txBody>
      </p:sp>
      <p:pic>
        <p:nvPicPr>
          <p:cNvPr id="4" name="Content Placeholder 3" descr="43-Cropped_Manage-EAF-files.jpg"/>
          <p:cNvPicPr>
            <a:picLocks noGrp="1" noChangeAspect="1"/>
          </p:cNvPicPr>
          <p:nvPr>
            <p:ph idx="1"/>
          </p:nvPr>
        </p:nvPicPr>
        <p:blipFill>
          <a:blip r:embed="rId3" cstate="print"/>
          <a:stretch>
            <a:fillRect/>
          </a:stretch>
        </p:blipFill>
        <p:spPr>
          <a:xfrm>
            <a:off x="457200" y="1622257"/>
            <a:ext cx="8229600" cy="4481848"/>
          </a:xfrm>
        </p:spPr>
      </p:pic>
      <p:sp>
        <p:nvSpPr>
          <p:cNvPr id="5" name="TextBox 4"/>
          <p:cNvSpPr txBox="1"/>
          <p:nvPr/>
        </p:nvSpPr>
        <p:spPr>
          <a:xfrm>
            <a:off x="533400" y="4114800"/>
            <a:ext cx="7924800" cy="830997"/>
          </a:xfrm>
          <a:prstGeom prst="rect">
            <a:avLst/>
          </a:prstGeom>
          <a:noFill/>
        </p:spPr>
        <p:txBody>
          <a:bodyPr wrap="square" rtlCol="0">
            <a:spAutoFit/>
          </a:bodyPr>
          <a:lstStyle/>
          <a:p>
            <a:r>
              <a:rPr lang="es-MX" sz="1600" dirty="0" smtClean="0">
                <a:solidFill>
                  <a:srgbClr val="C00000"/>
                </a:solidFill>
              </a:rPr>
              <a:t>EAF files are time-</a:t>
            </a:r>
            <a:r>
              <a:rPr lang="es-MX" sz="1600" dirty="0" err="1" smtClean="0">
                <a:solidFill>
                  <a:srgbClr val="C00000"/>
                </a:solidFill>
              </a:rPr>
              <a:t>coded</a:t>
            </a:r>
            <a:r>
              <a:rPr lang="es-MX" sz="1600" dirty="0" smtClean="0">
                <a:solidFill>
                  <a:srgbClr val="C00000"/>
                </a:solidFill>
              </a:rPr>
              <a:t> </a:t>
            </a:r>
            <a:r>
              <a:rPr lang="es-MX" sz="1600" dirty="0" err="1" smtClean="0">
                <a:solidFill>
                  <a:srgbClr val="C00000"/>
                </a:solidFill>
              </a:rPr>
              <a:t>transcriptions</a:t>
            </a:r>
            <a:r>
              <a:rPr lang="es-MX" sz="1600" dirty="0" smtClean="0">
                <a:solidFill>
                  <a:srgbClr val="C00000"/>
                </a:solidFill>
              </a:rPr>
              <a:t> and </a:t>
            </a:r>
            <a:r>
              <a:rPr lang="es-MX" sz="1600" dirty="0" err="1" smtClean="0">
                <a:solidFill>
                  <a:srgbClr val="C00000"/>
                </a:solidFill>
              </a:rPr>
              <a:t>translations</a:t>
            </a:r>
            <a:r>
              <a:rPr lang="es-MX" sz="1600" dirty="0" smtClean="0">
                <a:solidFill>
                  <a:srgbClr val="C00000"/>
                </a:solidFill>
              </a:rPr>
              <a:t> of audio and video </a:t>
            </a:r>
            <a:r>
              <a:rPr lang="es-MX" sz="1600" dirty="0" err="1" smtClean="0">
                <a:solidFill>
                  <a:srgbClr val="C00000"/>
                </a:solidFill>
              </a:rPr>
              <a:t>recordings</a:t>
            </a:r>
            <a:r>
              <a:rPr lang="es-MX" sz="1600" dirty="0" smtClean="0">
                <a:solidFill>
                  <a:srgbClr val="C00000"/>
                </a:solidFill>
              </a:rPr>
              <a:t>. </a:t>
            </a:r>
            <a:r>
              <a:rPr lang="es-MX" sz="1600" dirty="0" err="1" smtClean="0">
                <a:solidFill>
                  <a:srgbClr val="C00000"/>
                </a:solidFill>
              </a:rPr>
              <a:t>They</a:t>
            </a:r>
            <a:r>
              <a:rPr lang="es-MX" sz="1600" dirty="0" smtClean="0">
                <a:solidFill>
                  <a:srgbClr val="C00000"/>
                </a:solidFill>
              </a:rPr>
              <a:t> can </a:t>
            </a:r>
            <a:r>
              <a:rPr lang="es-MX" sz="1600" dirty="0" err="1" smtClean="0">
                <a:solidFill>
                  <a:srgbClr val="C00000"/>
                </a:solidFill>
              </a:rPr>
              <a:t>be</a:t>
            </a:r>
            <a:r>
              <a:rPr lang="es-MX" sz="1600" dirty="0" smtClean="0">
                <a:solidFill>
                  <a:srgbClr val="C00000"/>
                </a:solidFill>
              </a:rPr>
              <a:t> </a:t>
            </a:r>
            <a:r>
              <a:rPr lang="es-MX" sz="1600" dirty="0" err="1" smtClean="0">
                <a:solidFill>
                  <a:srgbClr val="C00000"/>
                </a:solidFill>
              </a:rPr>
              <a:t>displayed</a:t>
            </a:r>
            <a:r>
              <a:rPr lang="es-MX" sz="1600" dirty="0" smtClean="0">
                <a:solidFill>
                  <a:srgbClr val="C00000"/>
                </a:solidFill>
              </a:rPr>
              <a:t>, </a:t>
            </a:r>
            <a:r>
              <a:rPr lang="es-MX" sz="1600" dirty="0" err="1" smtClean="0">
                <a:solidFill>
                  <a:srgbClr val="C00000"/>
                </a:solidFill>
              </a:rPr>
              <a:t>through</a:t>
            </a:r>
            <a:r>
              <a:rPr lang="es-MX" sz="1600" dirty="0" smtClean="0">
                <a:solidFill>
                  <a:srgbClr val="C00000"/>
                </a:solidFill>
              </a:rPr>
              <a:t> DEMCA in line-</a:t>
            </a:r>
            <a:r>
              <a:rPr lang="es-MX" sz="1600" dirty="0" err="1" smtClean="0">
                <a:solidFill>
                  <a:srgbClr val="C00000"/>
                </a:solidFill>
              </a:rPr>
              <a:t>by</a:t>
            </a:r>
            <a:r>
              <a:rPr lang="es-MX" sz="1600" dirty="0" smtClean="0">
                <a:solidFill>
                  <a:srgbClr val="C00000"/>
                </a:solidFill>
              </a:rPr>
              <a:t>-line playback (</a:t>
            </a:r>
            <a:r>
              <a:rPr lang="es-MX" sz="1600" dirty="0" err="1" smtClean="0">
                <a:solidFill>
                  <a:srgbClr val="C00000"/>
                </a:solidFill>
              </a:rPr>
              <a:t>see</a:t>
            </a:r>
            <a:r>
              <a:rPr lang="es-MX" sz="1600" dirty="0" smtClean="0">
                <a:solidFill>
                  <a:srgbClr val="C00000"/>
                </a:solidFill>
              </a:rPr>
              <a:t> </a:t>
            </a:r>
            <a:r>
              <a:rPr lang="es-MX" sz="1600" dirty="0" smtClean="0">
                <a:solidFill>
                  <a:srgbClr val="C00000"/>
                </a:solidFill>
                <a:hlinkClick r:id="rId4"/>
              </a:rPr>
              <a:t>http://demca.sites.gettysburg.edu/ethno/eaf/index.php</a:t>
            </a:r>
            <a:r>
              <a:rPr lang="es-MX" sz="1600" dirty="0" smtClean="0">
                <a:solidFill>
                  <a:srgbClr val="C00000"/>
                </a:solidFill>
              </a:rPr>
              <a:t>) .</a:t>
            </a:r>
            <a:endParaRPr lang="en-US" sz="1600"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chemeClr val="accent3">
                    <a:lumMod val="50000"/>
                  </a:schemeClr>
                </a:solidFill>
              </a:rPr>
              <a:t>DEMCA: Project development</a:t>
            </a:r>
            <a:br>
              <a:rPr lang="en-US" sz="2200" dirty="0" smtClean="0">
                <a:solidFill>
                  <a:schemeClr val="accent3">
                    <a:lumMod val="50000"/>
                  </a:schemeClr>
                </a:solidFill>
              </a:rPr>
            </a:br>
            <a:r>
              <a:rPr lang="en-US" sz="2200" dirty="0" smtClean="0">
                <a:solidFill>
                  <a:schemeClr val="accent3">
                    <a:lumMod val="50000"/>
                  </a:schemeClr>
                </a:solidFill>
              </a:rPr>
              <a:t>Manage Data: Adding data to any of the three types of “resources”</a:t>
            </a:r>
            <a:br>
              <a:rPr lang="en-US" sz="2200" dirty="0" smtClean="0">
                <a:solidFill>
                  <a:schemeClr val="accent3">
                    <a:lumMod val="50000"/>
                  </a:schemeClr>
                </a:solidFill>
              </a:rPr>
            </a:br>
            <a:r>
              <a:rPr lang="en-US" sz="2200" dirty="0" smtClean="0">
                <a:solidFill>
                  <a:schemeClr val="accent3">
                    <a:lumMod val="50000"/>
                  </a:schemeClr>
                </a:solidFill>
              </a:rPr>
              <a:t>1. Field collection and observation; 2. References; 3. Elicitation</a:t>
            </a:r>
            <a:endParaRPr lang="en-US" sz="2200" dirty="0"/>
          </a:p>
        </p:txBody>
      </p:sp>
      <p:pic>
        <p:nvPicPr>
          <p:cNvPr id="4" name="Content Placeholder 3" descr="44-Cropped_Manage-data-all.jpg"/>
          <p:cNvPicPr>
            <a:picLocks noGrp="1" noChangeAspect="1"/>
          </p:cNvPicPr>
          <p:nvPr>
            <p:ph idx="1"/>
          </p:nvPr>
        </p:nvPicPr>
        <p:blipFill>
          <a:blip r:embed="rId3" cstate="print"/>
          <a:stretch>
            <a:fillRect/>
          </a:stretch>
        </p:blipFill>
        <p:spPr>
          <a:xfrm>
            <a:off x="457200" y="1740674"/>
            <a:ext cx="8229600" cy="424501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2200" dirty="0" smtClean="0">
                <a:solidFill>
                  <a:schemeClr val="accent3">
                    <a:lumMod val="50000"/>
                  </a:schemeClr>
                </a:solidFill>
              </a:rPr>
              <a:t>DEMCA: Project development</a:t>
            </a:r>
            <a:br>
              <a:rPr lang="en-US" sz="2200" dirty="0" smtClean="0">
                <a:solidFill>
                  <a:schemeClr val="accent3">
                    <a:lumMod val="50000"/>
                  </a:schemeClr>
                </a:solidFill>
              </a:rPr>
            </a:br>
            <a:r>
              <a:rPr lang="en-US" sz="2200" dirty="0" smtClean="0">
                <a:solidFill>
                  <a:schemeClr val="accent3">
                    <a:lumMod val="50000"/>
                  </a:schemeClr>
                </a:solidFill>
              </a:rPr>
              <a:t>Ethnobiological data: Vernacular names listed from an unpublished resource</a:t>
            </a:r>
            <a:endParaRPr lang="en-US" sz="2200" dirty="0"/>
          </a:p>
        </p:txBody>
      </p:sp>
      <p:pic>
        <p:nvPicPr>
          <p:cNvPr id="6" name="Content Placeholder 5" descr="45_Unpublished-ms-data-entered-displayed.jpg"/>
          <p:cNvPicPr>
            <a:picLocks noGrp="1" noChangeAspect="1"/>
          </p:cNvPicPr>
          <p:nvPr>
            <p:ph idx="1"/>
          </p:nvPr>
        </p:nvPicPr>
        <p:blipFill>
          <a:blip r:embed="rId3" cstate="print"/>
          <a:stretch>
            <a:fillRect/>
          </a:stretch>
        </p:blipFill>
        <p:spPr>
          <a:xfrm>
            <a:off x="777384" y="1600200"/>
            <a:ext cx="7589231" cy="4525963"/>
          </a:xfrm>
        </p:spPr>
      </p:pic>
      <p:sp>
        <p:nvSpPr>
          <p:cNvPr id="7" name="TextBox 6"/>
          <p:cNvSpPr txBox="1"/>
          <p:nvPr/>
        </p:nvSpPr>
        <p:spPr>
          <a:xfrm>
            <a:off x="762000" y="6248400"/>
            <a:ext cx="7543800" cy="338554"/>
          </a:xfrm>
          <a:prstGeom prst="rect">
            <a:avLst/>
          </a:prstGeom>
          <a:noFill/>
        </p:spPr>
        <p:txBody>
          <a:bodyPr wrap="square" rtlCol="0">
            <a:spAutoFit/>
          </a:bodyPr>
          <a:lstStyle/>
          <a:p>
            <a:r>
              <a:rPr lang="es-MX" sz="1600" dirty="0" err="1" smtClean="0">
                <a:solidFill>
                  <a:srgbClr val="C00000"/>
                </a:solidFill>
              </a:rPr>
              <a:t>Summary</a:t>
            </a:r>
            <a:r>
              <a:rPr lang="es-MX" sz="1600" dirty="0" smtClean="0">
                <a:solidFill>
                  <a:srgbClr val="C00000"/>
                </a:solidFill>
              </a:rPr>
              <a:t> </a:t>
            </a:r>
            <a:r>
              <a:rPr lang="es-MX" sz="1600" dirty="0" err="1" smtClean="0">
                <a:solidFill>
                  <a:srgbClr val="C00000"/>
                </a:solidFill>
              </a:rPr>
              <a:t>representation</a:t>
            </a:r>
            <a:r>
              <a:rPr lang="es-MX" sz="1600" dirty="0" smtClean="0">
                <a:solidFill>
                  <a:srgbClr val="C00000"/>
                </a:solidFill>
              </a:rPr>
              <a:t> of data </a:t>
            </a:r>
            <a:r>
              <a:rPr lang="es-MX" sz="1600" dirty="0" err="1" smtClean="0">
                <a:solidFill>
                  <a:srgbClr val="C00000"/>
                </a:solidFill>
              </a:rPr>
              <a:t>from</a:t>
            </a:r>
            <a:r>
              <a:rPr lang="es-MX" sz="1600" dirty="0" smtClean="0">
                <a:solidFill>
                  <a:srgbClr val="C00000"/>
                </a:solidFill>
              </a:rPr>
              <a:t> a </a:t>
            </a:r>
            <a:r>
              <a:rPr lang="es-MX" sz="1600" dirty="0" err="1" smtClean="0">
                <a:solidFill>
                  <a:srgbClr val="C00000"/>
                </a:solidFill>
              </a:rPr>
              <a:t>reference</a:t>
            </a:r>
            <a:r>
              <a:rPr lang="es-MX" sz="1600" dirty="0" smtClean="0">
                <a:solidFill>
                  <a:srgbClr val="C00000"/>
                </a:solidFill>
              </a:rPr>
              <a:t>.</a:t>
            </a:r>
            <a:endParaRPr lang="en-US" sz="1600"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a:bodyPr>
          <a:lstStyle/>
          <a:p>
            <a:r>
              <a:rPr lang="en-US" sz="2200" dirty="0" smtClean="0">
                <a:solidFill>
                  <a:schemeClr val="accent3">
                    <a:lumMod val="50000"/>
                  </a:schemeClr>
                </a:solidFill>
              </a:rPr>
              <a:t>DEMCA: Project development</a:t>
            </a:r>
            <a:br>
              <a:rPr lang="en-US" sz="2200" dirty="0" smtClean="0">
                <a:solidFill>
                  <a:schemeClr val="accent3">
                    <a:lumMod val="50000"/>
                  </a:schemeClr>
                </a:solidFill>
              </a:rPr>
            </a:br>
            <a:r>
              <a:rPr lang="en-US" sz="2200" dirty="0" smtClean="0">
                <a:solidFill>
                  <a:schemeClr val="accent3">
                    <a:lumMod val="50000"/>
                  </a:schemeClr>
                </a:solidFill>
              </a:rPr>
              <a:t>Ethnobiological data: Adding vernacular names from an unpublished resource</a:t>
            </a:r>
            <a:endParaRPr lang="en-US" sz="2200" dirty="0"/>
          </a:p>
        </p:txBody>
      </p:sp>
      <p:pic>
        <p:nvPicPr>
          <p:cNvPr id="6" name="Content Placeholder 5" descr="49-Cropped_Adding-vernacular-name.jpg"/>
          <p:cNvPicPr>
            <a:picLocks noGrp="1" noChangeAspect="1"/>
          </p:cNvPicPr>
          <p:nvPr>
            <p:ph idx="1"/>
          </p:nvPr>
        </p:nvPicPr>
        <p:blipFill>
          <a:blip r:embed="rId3" cstate="print"/>
          <a:stretch>
            <a:fillRect/>
          </a:stretch>
        </p:blipFill>
        <p:spPr>
          <a:xfrm>
            <a:off x="974001" y="1600200"/>
            <a:ext cx="7195997"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2400" dirty="0">
                <a:solidFill>
                  <a:schemeClr val="accent3">
                    <a:lumMod val="50000"/>
                  </a:schemeClr>
                </a:solidFill>
              </a:rPr>
              <a:t>DEMCA: Creating a </a:t>
            </a:r>
            <a:r>
              <a:rPr lang="en-US" sz="2400" dirty="0" smtClean="0">
                <a:solidFill>
                  <a:schemeClr val="accent3">
                    <a:lumMod val="50000"/>
                  </a:schemeClr>
                </a:solidFill>
              </a:rPr>
              <a:t>project</a:t>
            </a:r>
            <a:br>
              <a:rPr lang="en-US" sz="2400" dirty="0" smtClean="0">
                <a:solidFill>
                  <a:schemeClr val="accent3">
                    <a:lumMod val="50000"/>
                  </a:schemeClr>
                </a:solidFill>
              </a:rPr>
            </a:br>
            <a:r>
              <a:rPr lang="en-US" sz="2400" dirty="0" smtClean="0">
                <a:solidFill>
                  <a:schemeClr val="accent3">
                    <a:lumMod val="50000"/>
                  </a:schemeClr>
                </a:solidFill>
              </a:rPr>
              <a:t>Upon request super administrator sets up a project and assigns permissions</a:t>
            </a:r>
            <a:r>
              <a:rPr lang="en-US" sz="2200" dirty="0" smtClean="0">
                <a:solidFill>
                  <a:schemeClr val="accent3">
                    <a:lumMod val="50000"/>
                  </a:schemeClr>
                </a:solidFill>
              </a:rPr>
              <a:t/>
            </a:r>
            <a:br>
              <a:rPr lang="en-US" sz="2200" dirty="0" smtClean="0">
                <a:solidFill>
                  <a:schemeClr val="accent3">
                    <a:lumMod val="50000"/>
                  </a:schemeClr>
                </a:solidFill>
              </a:rPr>
            </a:br>
            <a:endParaRPr lang="en-US" sz="2200" dirty="0"/>
          </a:p>
        </p:txBody>
      </p:sp>
      <p:pic>
        <p:nvPicPr>
          <p:cNvPr id="4" name="Content Placeholder 3" descr="02-Cropped_sitemap-control-panel.jpg"/>
          <p:cNvPicPr>
            <a:picLocks noGrp="1" noChangeAspect="1"/>
          </p:cNvPicPr>
          <p:nvPr>
            <p:ph idx="1"/>
          </p:nvPr>
        </p:nvPicPr>
        <p:blipFill>
          <a:blip r:embed="rId3" cstate="print"/>
          <a:stretch>
            <a:fillRect/>
          </a:stretch>
        </p:blipFill>
        <p:spPr>
          <a:xfrm>
            <a:off x="951801" y="1600200"/>
            <a:ext cx="7240398" cy="4525963"/>
          </a:xfrm>
        </p:spPr>
      </p:pic>
      <p:sp>
        <p:nvSpPr>
          <p:cNvPr id="5" name="TextBox 4"/>
          <p:cNvSpPr txBox="1"/>
          <p:nvPr/>
        </p:nvSpPr>
        <p:spPr>
          <a:xfrm>
            <a:off x="914400" y="6324600"/>
            <a:ext cx="7315200" cy="338554"/>
          </a:xfrm>
          <a:prstGeom prst="rect">
            <a:avLst/>
          </a:prstGeom>
          <a:noFill/>
        </p:spPr>
        <p:txBody>
          <a:bodyPr wrap="square" rtlCol="0">
            <a:spAutoFit/>
          </a:bodyPr>
          <a:lstStyle/>
          <a:p>
            <a:r>
              <a:rPr lang="en-US" sz="1600" dirty="0" smtClean="0">
                <a:solidFill>
                  <a:schemeClr val="accent2">
                    <a:lumMod val="75000"/>
                  </a:schemeClr>
                </a:solidFill>
              </a:rPr>
              <a:t>Super administrator goes to site map and then to Data Management Tools</a:t>
            </a:r>
            <a:endParaRPr lang="en-US" sz="16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2400" dirty="0" smtClean="0">
                <a:solidFill>
                  <a:schemeClr val="accent3">
                    <a:lumMod val="50000"/>
                  </a:schemeClr>
                </a:solidFill>
              </a:rPr>
              <a:t>DEMCA: Project development</a:t>
            </a:r>
            <a:br>
              <a:rPr lang="en-US" sz="2400" dirty="0" smtClean="0">
                <a:solidFill>
                  <a:schemeClr val="accent3">
                    <a:lumMod val="50000"/>
                  </a:schemeClr>
                </a:solidFill>
              </a:rPr>
            </a:br>
            <a:r>
              <a:rPr lang="en-US" sz="2400" dirty="0" smtClean="0">
                <a:solidFill>
                  <a:schemeClr val="accent3">
                    <a:lumMod val="50000"/>
                  </a:schemeClr>
                </a:solidFill>
              </a:rPr>
              <a:t>Ethnobiological data: Adding vernacular names from an unpublished resource</a:t>
            </a:r>
            <a:endParaRPr lang="en-US" sz="2400" dirty="0"/>
          </a:p>
        </p:txBody>
      </p:sp>
      <p:pic>
        <p:nvPicPr>
          <p:cNvPr id="5" name="Content Placeholder 4" descr="46-Cropped_Vernacular-name-bottom-of-page.jpg"/>
          <p:cNvPicPr>
            <a:picLocks noGrp="1" noChangeAspect="1"/>
          </p:cNvPicPr>
          <p:nvPr>
            <p:ph idx="1"/>
          </p:nvPr>
        </p:nvPicPr>
        <p:blipFill>
          <a:blip r:embed="rId3" cstate="print"/>
          <a:stretch>
            <a:fillRect/>
          </a:stretch>
        </p:blipFill>
        <p:spPr>
          <a:xfrm>
            <a:off x="858625" y="1371600"/>
            <a:ext cx="7426750" cy="4525963"/>
          </a:xfrm>
        </p:spPr>
      </p:pic>
      <p:sp>
        <p:nvSpPr>
          <p:cNvPr id="6" name="TextBox 5"/>
          <p:cNvSpPr txBox="1"/>
          <p:nvPr/>
        </p:nvSpPr>
        <p:spPr>
          <a:xfrm>
            <a:off x="838200" y="5867400"/>
            <a:ext cx="7467600" cy="830997"/>
          </a:xfrm>
          <a:prstGeom prst="rect">
            <a:avLst/>
          </a:prstGeom>
          <a:noFill/>
        </p:spPr>
        <p:txBody>
          <a:bodyPr wrap="square" rtlCol="0">
            <a:spAutoFit/>
          </a:bodyPr>
          <a:lstStyle/>
          <a:p>
            <a:r>
              <a:rPr lang="es-MX" sz="1600" dirty="0" err="1" smtClean="0">
                <a:solidFill>
                  <a:srgbClr val="C00000"/>
                </a:solidFill>
              </a:rPr>
              <a:t>Consultant</a:t>
            </a:r>
            <a:r>
              <a:rPr lang="es-MX" sz="1600" dirty="0" smtClean="0">
                <a:solidFill>
                  <a:srgbClr val="C00000"/>
                </a:solidFill>
              </a:rPr>
              <a:t> </a:t>
            </a:r>
            <a:r>
              <a:rPr lang="es-MX" sz="1600" dirty="0" err="1" smtClean="0">
                <a:solidFill>
                  <a:srgbClr val="C00000"/>
                </a:solidFill>
              </a:rPr>
              <a:t>comments</a:t>
            </a:r>
            <a:r>
              <a:rPr lang="es-MX" sz="1600" dirty="0" smtClean="0">
                <a:solidFill>
                  <a:srgbClr val="C00000"/>
                </a:solidFill>
              </a:rPr>
              <a:t> </a:t>
            </a:r>
            <a:r>
              <a:rPr lang="es-MX" sz="1600" dirty="0" err="1" smtClean="0">
                <a:solidFill>
                  <a:srgbClr val="C00000"/>
                </a:solidFill>
              </a:rPr>
              <a:t>allows</a:t>
            </a:r>
            <a:r>
              <a:rPr lang="es-MX" sz="1600" dirty="0" smtClean="0">
                <a:solidFill>
                  <a:srgbClr val="C00000"/>
                </a:solidFill>
              </a:rPr>
              <a:t> </a:t>
            </a:r>
            <a:r>
              <a:rPr lang="es-MX" sz="1600" dirty="0" err="1" smtClean="0">
                <a:solidFill>
                  <a:srgbClr val="C00000"/>
                </a:solidFill>
              </a:rPr>
              <a:t>entry</a:t>
            </a:r>
            <a:r>
              <a:rPr lang="es-MX" sz="1600" dirty="0" smtClean="0">
                <a:solidFill>
                  <a:srgbClr val="C00000"/>
                </a:solidFill>
              </a:rPr>
              <a:t> of </a:t>
            </a:r>
            <a:r>
              <a:rPr lang="es-MX" sz="1600" dirty="0" err="1" smtClean="0">
                <a:solidFill>
                  <a:srgbClr val="C00000"/>
                </a:solidFill>
              </a:rPr>
              <a:t>consultant</a:t>
            </a:r>
            <a:r>
              <a:rPr lang="es-MX" sz="1600" dirty="0" smtClean="0">
                <a:solidFill>
                  <a:srgbClr val="C00000"/>
                </a:solidFill>
              </a:rPr>
              <a:t> </a:t>
            </a:r>
            <a:r>
              <a:rPr lang="es-MX" sz="1600" dirty="0" err="1" smtClean="0">
                <a:solidFill>
                  <a:srgbClr val="C00000"/>
                </a:solidFill>
              </a:rPr>
              <a:t>comments</a:t>
            </a:r>
            <a:r>
              <a:rPr lang="es-MX" sz="1600" dirty="0" smtClean="0">
                <a:solidFill>
                  <a:srgbClr val="C00000"/>
                </a:solidFill>
              </a:rPr>
              <a:t> </a:t>
            </a:r>
            <a:r>
              <a:rPr lang="es-MX" sz="1600" dirty="0" err="1" smtClean="0">
                <a:solidFill>
                  <a:srgbClr val="C00000"/>
                </a:solidFill>
              </a:rPr>
              <a:t>on</a:t>
            </a:r>
            <a:r>
              <a:rPr lang="es-MX" sz="1600" dirty="0" smtClean="0">
                <a:solidFill>
                  <a:srgbClr val="C00000"/>
                </a:solidFill>
              </a:rPr>
              <a:t> </a:t>
            </a:r>
            <a:r>
              <a:rPr lang="es-MX" sz="1600" dirty="0" err="1" smtClean="0">
                <a:solidFill>
                  <a:srgbClr val="C00000"/>
                </a:solidFill>
              </a:rPr>
              <a:t>vernacular</a:t>
            </a:r>
            <a:r>
              <a:rPr lang="es-MX" sz="1600" dirty="0" smtClean="0">
                <a:solidFill>
                  <a:srgbClr val="C00000"/>
                </a:solidFill>
              </a:rPr>
              <a:t> </a:t>
            </a:r>
            <a:r>
              <a:rPr lang="es-MX" sz="1600" dirty="0" err="1" smtClean="0">
                <a:solidFill>
                  <a:srgbClr val="C00000"/>
                </a:solidFill>
              </a:rPr>
              <a:t>name</a:t>
            </a:r>
            <a:r>
              <a:rPr lang="es-MX" sz="1600" dirty="0" smtClean="0">
                <a:solidFill>
                  <a:srgbClr val="C00000"/>
                </a:solidFill>
              </a:rPr>
              <a:t> (</a:t>
            </a:r>
            <a:r>
              <a:rPr lang="es-MX" sz="1600" dirty="0" err="1" smtClean="0">
                <a:solidFill>
                  <a:srgbClr val="C00000"/>
                </a:solidFill>
              </a:rPr>
              <a:t>e.g.</a:t>
            </a:r>
            <a:r>
              <a:rPr lang="es-MX" sz="1600" dirty="0" smtClean="0">
                <a:solidFill>
                  <a:srgbClr val="C00000"/>
                </a:solidFill>
              </a:rPr>
              <a:t>, </a:t>
            </a:r>
            <a:r>
              <a:rPr lang="es-MX" sz="1600" dirty="0" err="1" smtClean="0">
                <a:solidFill>
                  <a:srgbClr val="C00000"/>
                </a:solidFill>
              </a:rPr>
              <a:t>its</a:t>
            </a:r>
            <a:r>
              <a:rPr lang="es-MX" sz="1600" dirty="0" smtClean="0">
                <a:solidFill>
                  <a:srgbClr val="C00000"/>
                </a:solidFill>
              </a:rPr>
              <a:t> </a:t>
            </a:r>
            <a:r>
              <a:rPr lang="es-MX" sz="1600" dirty="0" err="1" smtClean="0">
                <a:solidFill>
                  <a:srgbClr val="C00000"/>
                </a:solidFill>
              </a:rPr>
              <a:t>justification</a:t>
            </a:r>
            <a:r>
              <a:rPr lang="es-MX" sz="1600" dirty="0" smtClean="0">
                <a:solidFill>
                  <a:srgbClr val="C00000"/>
                </a:solidFill>
              </a:rPr>
              <a:t>). </a:t>
            </a:r>
            <a:r>
              <a:rPr lang="es-MX" sz="1600" dirty="0" err="1" smtClean="0">
                <a:solidFill>
                  <a:srgbClr val="C00000"/>
                </a:solidFill>
              </a:rPr>
              <a:t>Typology</a:t>
            </a:r>
            <a:r>
              <a:rPr lang="es-MX" sz="1600" dirty="0" smtClean="0">
                <a:solidFill>
                  <a:srgbClr val="C00000"/>
                </a:solidFill>
              </a:rPr>
              <a:t> </a:t>
            </a:r>
            <a:r>
              <a:rPr lang="es-MX" sz="1600" dirty="0" err="1" smtClean="0">
                <a:solidFill>
                  <a:srgbClr val="C00000"/>
                </a:solidFill>
              </a:rPr>
              <a:t>refers</a:t>
            </a:r>
            <a:r>
              <a:rPr lang="es-MX" sz="1600" dirty="0" smtClean="0">
                <a:solidFill>
                  <a:srgbClr val="C00000"/>
                </a:solidFill>
              </a:rPr>
              <a:t> </a:t>
            </a:r>
            <a:r>
              <a:rPr lang="es-MX" sz="1600" dirty="0" err="1" smtClean="0">
                <a:solidFill>
                  <a:srgbClr val="C00000"/>
                </a:solidFill>
              </a:rPr>
              <a:t>to</a:t>
            </a:r>
            <a:r>
              <a:rPr lang="es-MX" sz="1600" dirty="0" smtClean="0">
                <a:solidFill>
                  <a:srgbClr val="C00000"/>
                </a:solidFill>
              </a:rPr>
              <a:t> </a:t>
            </a:r>
            <a:r>
              <a:rPr lang="es-MX" sz="1600" dirty="0" err="1" smtClean="0">
                <a:solidFill>
                  <a:srgbClr val="C00000"/>
                </a:solidFill>
              </a:rPr>
              <a:t>the</a:t>
            </a:r>
            <a:r>
              <a:rPr lang="es-MX" sz="1600" dirty="0" smtClean="0">
                <a:solidFill>
                  <a:srgbClr val="C00000"/>
                </a:solidFill>
              </a:rPr>
              <a:t> </a:t>
            </a:r>
            <a:r>
              <a:rPr lang="es-MX" sz="1600" dirty="0" err="1" smtClean="0">
                <a:solidFill>
                  <a:srgbClr val="C00000"/>
                </a:solidFill>
              </a:rPr>
              <a:t>transparency</a:t>
            </a:r>
            <a:r>
              <a:rPr lang="es-MX" sz="1600" dirty="0" smtClean="0">
                <a:solidFill>
                  <a:srgbClr val="C00000"/>
                </a:solidFill>
              </a:rPr>
              <a:t> </a:t>
            </a:r>
            <a:r>
              <a:rPr lang="es-MX" sz="1600" dirty="0" err="1" smtClean="0">
                <a:solidFill>
                  <a:srgbClr val="C00000"/>
                </a:solidFill>
              </a:rPr>
              <a:t>or</a:t>
            </a:r>
            <a:r>
              <a:rPr lang="es-MX" sz="1600" dirty="0" smtClean="0">
                <a:solidFill>
                  <a:srgbClr val="C00000"/>
                </a:solidFill>
              </a:rPr>
              <a:t> </a:t>
            </a:r>
            <a:r>
              <a:rPr lang="es-MX" sz="1600" dirty="0" err="1" smtClean="0">
                <a:solidFill>
                  <a:srgbClr val="C00000"/>
                </a:solidFill>
              </a:rPr>
              <a:t>opacity</a:t>
            </a:r>
            <a:r>
              <a:rPr lang="es-MX" sz="1600" dirty="0" smtClean="0">
                <a:solidFill>
                  <a:srgbClr val="C00000"/>
                </a:solidFill>
              </a:rPr>
              <a:t> of </a:t>
            </a:r>
            <a:r>
              <a:rPr lang="es-MX" sz="1600" dirty="0" err="1" smtClean="0">
                <a:solidFill>
                  <a:srgbClr val="C00000"/>
                </a:solidFill>
              </a:rPr>
              <a:t>the</a:t>
            </a:r>
            <a:r>
              <a:rPr lang="es-MX" sz="1600" dirty="0" smtClean="0">
                <a:solidFill>
                  <a:srgbClr val="C00000"/>
                </a:solidFill>
              </a:rPr>
              <a:t> </a:t>
            </a:r>
            <a:r>
              <a:rPr lang="es-MX" sz="1600" dirty="0" err="1" smtClean="0">
                <a:solidFill>
                  <a:srgbClr val="C00000"/>
                </a:solidFill>
              </a:rPr>
              <a:t>vernacular</a:t>
            </a:r>
            <a:r>
              <a:rPr lang="es-MX" sz="1600" dirty="0" smtClean="0">
                <a:solidFill>
                  <a:srgbClr val="C00000"/>
                </a:solidFill>
              </a:rPr>
              <a:t> </a:t>
            </a:r>
            <a:r>
              <a:rPr lang="es-MX" sz="1600" dirty="0" err="1" smtClean="0">
                <a:solidFill>
                  <a:srgbClr val="C00000"/>
                </a:solidFill>
              </a:rPr>
              <a:t>name</a:t>
            </a:r>
            <a:r>
              <a:rPr lang="es-MX" sz="1600" dirty="0" smtClean="0">
                <a:solidFill>
                  <a:srgbClr val="C00000"/>
                </a:solidFill>
              </a:rPr>
              <a:t> and </a:t>
            </a:r>
            <a:r>
              <a:rPr lang="es-MX" sz="1600" dirty="0" err="1" smtClean="0">
                <a:solidFill>
                  <a:srgbClr val="C00000"/>
                </a:solidFill>
              </a:rPr>
              <a:t>its</a:t>
            </a:r>
            <a:r>
              <a:rPr lang="es-MX" sz="1600" dirty="0" smtClean="0">
                <a:solidFill>
                  <a:srgbClr val="C00000"/>
                </a:solidFill>
              </a:rPr>
              <a:t> </a:t>
            </a:r>
            <a:r>
              <a:rPr lang="es-MX" sz="1600" dirty="0" err="1" smtClean="0">
                <a:solidFill>
                  <a:srgbClr val="C00000"/>
                </a:solidFill>
              </a:rPr>
              <a:t>structure</a:t>
            </a:r>
            <a:r>
              <a:rPr lang="es-MX" sz="1600" dirty="0" smtClean="0">
                <a:solidFill>
                  <a:srgbClr val="C00000"/>
                </a:solidFill>
              </a:rPr>
              <a:t> as </a:t>
            </a:r>
            <a:r>
              <a:rPr lang="es-MX" sz="1600" dirty="0" err="1" smtClean="0">
                <a:solidFill>
                  <a:srgbClr val="C00000"/>
                </a:solidFill>
              </a:rPr>
              <a:t>one</a:t>
            </a:r>
            <a:r>
              <a:rPr lang="es-MX" sz="1600" dirty="0" smtClean="0">
                <a:solidFill>
                  <a:srgbClr val="C00000"/>
                </a:solidFill>
              </a:rPr>
              <a:t> </a:t>
            </a:r>
            <a:r>
              <a:rPr lang="es-MX" sz="1600" dirty="0" err="1" smtClean="0">
                <a:solidFill>
                  <a:srgbClr val="C00000"/>
                </a:solidFill>
              </a:rPr>
              <a:t>or</a:t>
            </a:r>
            <a:r>
              <a:rPr lang="es-MX" sz="1600" dirty="0" smtClean="0">
                <a:solidFill>
                  <a:srgbClr val="C00000"/>
                </a:solidFill>
              </a:rPr>
              <a:t> more </a:t>
            </a:r>
            <a:r>
              <a:rPr lang="es-MX" sz="1600" dirty="0" err="1" smtClean="0">
                <a:solidFill>
                  <a:srgbClr val="C00000"/>
                </a:solidFill>
              </a:rPr>
              <a:t>than</a:t>
            </a:r>
            <a:r>
              <a:rPr lang="es-MX" sz="1600" dirty="0" smtClean="0">
                <a:solidFill>
                  <a:srgbClr val="C00000"/>
                </a:solidFill>
              </a:rPr>
              <a:t> </a:t>
            </a:r>
            <a:r>
              <a:rPr lang="es-MX" sz="1600" dirty="0" err="1" smtClean="0">
                <a:solidFill>
                  <a:srgbClr val="C00000"/>
                </a:solidFill>
              </a:rPr>
              <a:t>one</a:t>
            </a:r>
            <a:r>
              <a:rPr lang="es-MX" sz="1600" dirty="0" smtClean="0">
                <a:solidFill>
                  <a:srgbClr val="C00000"/>
                </a:solidFill>
              </a:rPr>
              <a:t> </a:t>
            </a:r>
            <a:r>
              <a:rPr lang="es-MX" sz="1600" dirty="0" err="1" smtClean="0">
                <a:solidFill>
                  <a:srgbClr val="C00000"/>
                </a:solidFill>
              </a:rPr>
              <a:t>words</a:t>
            </a:r>
            <a:r>
              <a:rPr lang="es-MX" sz="1600" dirty="0" smtClean="0">
                <a:solidFill>
                  <a:srgbClr val="C00000"/>
                </a:solidFill>
              </a:rPr>
              <a:t>.</a:t>
            </a:r>
            <a:endParaRPr lang="en-US" sz="1600" dirty="0">
              <a:solidFill>
                <a:srgbClr val="C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2200" dirty="0" smtClean="0">
                <a:solidFill>
                  <a:schemeClr val="accent3">
                    <a:lumMod val="50000"/>
                  </a:schemeClr>
                </a:solidFill>
              </a:rPr>
              <a:t>DEMCA: Project development</a:t>
            </a:r>
            <a:br>
              <a:rPr lang="en-US" sz="2200" dirty="0" smtClean="0">
                <a:solidFill>
                  <a:schemeClr val="accent3">
                    <a:lumMod val="50000"/>
                  </a:schemeClr>
                </a:solidFill>
              </a:rPr>
            </a:br>
            <a:r>
              <a:rPr lang="en-US" sz="2200" dirty="0" smtClean="0">
                <a:solidFill>
                  <a:schemeClr val="accent3">
                    <a:lumMod val="50000"/>
                  </a:schemeClr>
                </a:solidFill>
              </a:rPr>
              <a:t>Ethnobiological data: Adding vernacular uses from an unpublished resource</a:t>
            </a:r>
            <a:endParaRPr lang="en-US" sz="2200" dirty="0"/>
          </a:p>
        </p:txBody>
      </p:sp>
      <p:pic>
        <p:nvPicPr>
          <p:cNvPr id="4" name="Content Placeholder 3" descr="50-Cropped_Uses-part-1.jpg"/>
          <p:cNvPicPr>
            <a:picLocks noGrp="1" noChangeAspect="1"/>
          </p:cNvPicPr>
          <p:nvPr>
            <p:ph idx="1"/>
          </p:nvPr>
        </p:nvPicPr>
        <p:blipFill>
          <a:blip r:embed="rId3" cstate="print"/>
          <a:stretch>
            <a:fillRect/>
          </a:stretch>
        </p:blipFill>
        <p:spPr>
          <a:xfrm>
            <a:off x="950655" y="1600200"/>
            <a:ext cx="7242690" cy="452596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2200" dirty="0" smtClean="0">
                <a:solidFill>
                  <a:schemeClr val="accent3">
                    <a:lumMod val="50000"/>
                  </a:schemeClr>
                </a:solidFill>
              </a:rPr>
              <a:t>DEMCA: Project development</a:t>
            </a:r>
            <a:br>
              <a:rPr lang="en-US" sz="2200" dirty="0" smtClean="0">
                <a:solidFill>
                  <a:schemeClr val="accent3">
                    <a:lumMod val="50000"/>
                  </a:schemeClr>
                </a:solidFill>
              </a:rPr>
            </a:br>
            <a:r>
              <a:rPr lang="en-US" sz="2200" dirty="0" smtClean="0">
                <a:solidFill>
                  <a:schemeClr val="accent3">
                    <a:lumMod val="50000"/>
                  </a:schemeClr>
                </a:solidFill>
              </a:rPr>
              <a:t>Ethnobiological data: Adding vernacular uses from an unpublished resource</a:t>
            </a:r>
            <a:endParaRPr lang="en-US" sz="2200" dirty="0"/>
          </a:p>
        </p:txBody>
      </p:sp>
      <p:pic>
        <p:nvPicPr>
          <p:cNvPr id="6" name="Content Placeholder 5" descr="50-Cropped_Uses-part-2.jpg"/>
          <p:cNvPicPr>
            <a:picLocks noGrp="1" noChangeAspect="1"/>
          </p:cNvPicPr>
          <p:nvPr>
            <p:ph idx="1"/>
          </p:nvPr>
        </p:nvPicPr>
        <p:blipFill>
          <a:blip r:embed="rId3" cstate="print"/>
          <a:stretch>
            <a:fillRect/>
          </a:stretch>
        </p:blipFill>
        <p:spPr>
          <a:xfrm>
            <a:off x="1093343" y="1600200"/>
            <a:ext cx="6957313" cy="4525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2200" dirty="0" smtClean="0">
                <a:solidFill>
                  <a:schemeClr val="accent3">
                    <a:lumMod val="50000"/>
                  </a:schemeClr>
                </a:solidFill>
              </a:rPr>
              <a:t>DEMCA: Project development</a:t>
            </a:r>
            <a:br>
              <a:rPr lang="en-US" sz="2200" dirty="0" smtClean="0">
                <a:solidFill>
                  <a:schemeClr val="accent3">
                    <a:lumMod val="50000"/>
                  </a:schemeClr>
                </a:solidFill>
              </a:rPr>
            </a:br>
            <a:r>
              <a:rPr lang="en-US" sz="2200" dirty="0" smtClean="0">
                <a:solidFill>
                  <a:schemeClr val="accent3">
                    <a:lumMod val="50000"/>
                  </a:schemeClr>
                </a:solidFill>
              </a:rPr>
              <a:t>Ethnobiological data: Adding vernacular uses from an unpublished resource</a:t>
            </a:r>
            <a:endParaRPr lang="en-US" sz="2200" dirty="0"/>
          </a:p>
        </p:txBody>
      </p:sp>
      <p:pic>
        <p:nvPicPr>
          <p:cNvPr id="4" name="Content Placeholder 3" descr="50-Cropped_Uses-part-3.jpg"/>
          <p:cNvPicPr>
            <a:picLocks noGrp="1" noChangeAspect="1"/>
          </p:cNvPicPr>
          <p:nvPr>
            <p:ph idx="1"/>
          </p:nvPr>
        </p:nvPicPr>
        <p:blipFill>
          <a:blip r:embed="rId3" cstate="print"/>
          <a:stretch>
            <a:fillRect/>
          </a:stretch>
        </p:blipFill>
        <p:spPr>
          <a:xfrm>
            <a:off x="1107612" y="1600200"/>
            <a:ext cx="6928776" cy="452596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2200" dirty="0" smtClean="0">
                <a:solidFill>
                  <a:schemeClr val="accent3">
                    <a:lumMod val="50000"/>
                  </a:schemeClr>
                </a:solidFill>
              </a:rPr>
              <a:t>DEMCA: Project development</a:t>
            </a:r>
            <a:br>
              <a:rPr lang="en-US" sz="2200" dirty="0" smtClean="0">
                <a:solidFill>
                  <a:schemeClr val="accent3">
                    <a:lumMod val="50000"/>
                  </a:schemeClr>
                </a:solidFill>
              </a:rPr>
            </a:br>
            <a:r>
              <a:rPr lang="en-US" sz="2200" dirty="0" smtClean="0">
                <a:solidFill>
                  <a:schemeClr val="accent3">
                    <a:lumMod val="50000"/>
                  </a:schemeClr>
                </a:solidFill>
              </a:rPr>
              <a:t>Ethnobiological data: Adding vernacular uses from an unpublished resource</a:t>
            </a:r>
            <a:endParaRPr lang="en-US" sz="2200" dirty="0"/>
          </a:p>
        </p:txBody>
      </p:sp>
      <p:pic>
        <p:nvPicPr>
          <p:cNvPr id="4" name="Content Placeholder 3" descr="50-Cropped_Uses-part-4.jpg"/>
          <p:cNvPicPr>
            <a:picLocks noGrp="1" noChangeAspect="1"/>
          </p:cNvPicPr>
          <p:nvPr>
            <p:ph idx="1"/>
          </p:nvPr>
        </p:nvPicPr>
        <p:blipFill>
          <a:blip r:embed="rId3" cstate="print"/>
          <a:stretch>
            <a:fillRect/>
          </a:stretch>
        </p:blipFill>
        <p:spPr>
          <a:xfrm>
            <a:off x="989923" y="1600200"/>
            <a:ext cx="7164154"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normAutofit/>
          </a:bodyPr>
          <a:lstStyle/>
          <a:p>
            <a:r>
              <a:rPr lang="en-US" sz="2200" dirty="0" smtClean="0">
                <a:solidFill>
                  <a:schemeClr val="accent3">
                    <a:lumMod val="50000"/>
                  </a:schemeClr>
                </a:solidFill>
              </a:rPr>
              <a:t>DEMCA: Creating a project</a:t>
            </a:r>
            <a:br>
              <a:rPr lang="en-US" sz="2200" dirty="0" smtClean="0">
                <a:solidFill>
                  <a:schemeClr val="accent3">
                    <a:lumMod val="50000"/>
                  </a:schemeClr>
                </a:solidFill>
              </a:rPr>
            </a:br>
            <a:r>
              <a:rPr lang="en-US" sz="2200" dirty="0" smtClean="0">
                <a:solidFill>
                  <a:schemeClr val="accent3">
                    <a:lumMod val="50000"/>
                  </a:schemeClr>
                </a:solidFill>
              </a:rPr>
              <a:t>Upon request super administrator sets up a project and assigns permissions</a:t>
            </a:r>
            <a:endParaRPr lang="en-US" sz="2200" dirty="0"/>
          </a:p>
        </p:txBody>
      </p:sp>
      <p:pic>
        <p:nvPicPr>
          <p:cNvPr id="4" name="Content Placeholder 3" descr="03-cropped_create-new.jpg"/>
          <p:cNvPicPr>
            <a:picLocks noGrp="1" noChangeAspect="1"/>
          </p:cNvPicPr>
          <p:nvPr>
            <p:ph idx="1"/>
          </p:nvPr>
        </p:nvPicPr>
        <p:blipFill>
          <a:blip r:embed="rId3" cstate="print"/>
          <a:stretch>
            <a:fillRect/>
          </a:stretch>
        </p:blipFill>
        <p:spPr>
          <a:xfrm>
            <a:off x="983030" y="1600200"/>
            <a:ext cx="7177939" cy="4525963"/>
          </a:xfrm>
        </p:spPr>
      </p:pic>
      <p:sp>
        <p:nvSpPr>
          <p:cNvPr id="6" name="TextBox 5"/>
          <p:cNvSpPr txBox="1"/>
          <p:nvPr/>
        </p:nvSpPr>
        <p:spPr>
          <a:xfrm>
            <a:off x="990600" y="6248400"/>
            <a:ext cx="7010400" cy="584775"/>
          </a:xfrm>
          <a:prstGeom prst="rect">
            <a:avLst/>
          </a:prstGeom>
          <a:noFill/>
        </p:spPr>
        <p:txBody>
          <a:bodyPr wrap="square" rtlCol="0">
            <a:spAutoFit/>
          </a:bodyPr>
          <a:lstStyle/>
          <a:p>
            <a:r>
              <a:rPr lang="en-US" sz="1600" dirty="0" smtClean="0">
                <a:solidFill>
                  <a:schemeClr val="accent2">
                    <a:lumMod val="75000"/>
                  </a:schemeClr>
                </a:solidFill>
              </a:rPr>
              <a:t>Super administrator then can select the appropriate line to Create a New Collection or Observation Profile</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normAutofit/>
          </a:bodyPr>
          <a:lstStyle/>
          <a:p>
            <a:r>
              <a:rPr lang="en-US" sz="2200" dirty="0" smtClean="0">
                <a:solidFill>
                  <a:schemeClr val="accent3">
                    <a:lumMod val="50000"/>
                  </a:schemeClr>
                </a:solidFill>
              </a:rPr>
              <a:t>DEMCA: Creating a project</a:t>
            </a:r>
            <a:br>
              <a:rPr lang="en-US" sz="2200" dirty="0" smtClean="0">
                <a:solidFill>
                  <a:schemeClr val="accent3">
                    <a:lumMod val="50000"/>
                  </a:schemeClr>
                </a:solidFill>
              </a:rPr>
            </a:br>
            <a:r>
              <a:rPr lang="en-US" sz="2200" dirty="0" smtClean="0">
                <a:solidFill>
                  <a:schemeClr val="accent3">
                    <a:lumMod val="50000"/>
                  </a:schemeClr>
                </a:solidFill>
              </a:rPr>
              <a:t>Upon request super administrator sets up a project and assigns permissions</a:t>
            </a:r>
            <a:endParaRPr lang="en-US" sz="2200" dirty="0"/>
          </a:p>
        </p:txBody>
      </p:sp>
      <p:pic>
        <p:nvPicPr>
          <p:cNvPr id="4" name="Content Placeholder 3" descr="05-Cropped_new-project-Zongozotla.jpg"/>
          <p:cNvPicPr>
            <a:picLocks noGrp="1" noChangeAspect="1"/>
          </p:cNvPicPr>
          <p:nvPr>
            <p:ph idx="1"/>
          </p:nvPr>
        </p:nvPicPr>
        <p:blipFill>
          <a:blip r:embed="rId3" cstate="print"/>
          <a:stretch>
            <a:fillRect/>
          </a:stretch>
        </p:blipFill>
        <p:spPr>
          <a:xfrm>
            <a:off x="983030" y="1600200"/>
            <a:ext cx="7177939" cy="4525963"/>
          </a:xfrm>
        </p:spPr>
      </p:pic>
      <p:sp>
        <p:nvSpPr>
          <p:cNvPr id="5" name="TextBox 4"/>
          <p:cNvSpPr txBox="1"/>
          <p:nvPr/>
        </p:nvSpPr>
        <p:spPr>
          <a:xfrm>
            <a:off x="990600" y="6211669"/>
            <a:ext cx="7086600" cy="646331"/>
          </a:xfrm>
          <a:prstGeom prst="rect">
            <a:avLst/>
          </a:prstGeom>
          <a:noFill/>
        </p:spPr>
        <p:txBody>
          <a:bodyPr wrap="square" rtlCol="0">
            <a:spAutoFit/>
          </a:bodyPr>
          <a:lstStyle/>
          <a:p>
            <a:r>
              <a:rPr lang="en-US" dirty="0" err="1" smtClean="0">
                <a:solidFill>
                  <a:schemeClr val="accent2">
                    <a:lumMod val="75000"/>
                  </a:schemeClr>
                </a:solidFill>
              </a:rPr>
              <a:t>Superadministrator</a:t>
            </a:r>
            <a:r>
              <a:rPr lang="en-US" dirty="0" smtClean="0">
                <a:solidFill>
                  <a:schemeClr val="accent2">
                    <a:lumMod val="75000"/>
                  </a:schemeClr>
                </a:solidFill>
              </a:rPr>
              <a:t> sets up a project with a lead contact (project manager), in this case </a:t>
            </a:r>
            <a:r>
              <a:rPr lang="en-US" dirty="0" err="1" smtClean="0">
                <a:solidFill>
                  <a:schemeClr val="accent2">
                    <a:lumMod val="75000"/>
                  </a:schemeClr>
                </a:solidFill>
              </a:rPr>
              <a:t>Osbel</a:t>
            </a:r>
            <a:r>
              <a:rPr lang="en-US" dirty="0" smtClean="0">
                <a:solidFill>
                  <a:schemeClr val="accent2">
                    <a:lumMod val="75000"/>
                  </a:schemeClr>
                </a:solidFill>
              </a:rPr>
              <a:t> L</a:t>
            </a:r>
            <a:r>
              <a:rPr lang="es-MX" dirty="0" err="1" smtClean="0">
                <a:solidFill>
                  <a:schemeClr val="accent2">
                    <a:lumMod val="75000"/>
                  </a:schemeClr>
                </a:solidFill>
              </a:rPr>
              <a:t>ópez</a:t>
            </a:r>
            <a:r>
              <a:rPr lang="es-MX" dirty="0" smtClean="0">
                <a:solidFill>
                  <a:schemeClr val="accent2">
                    <a:lumMod val="75000"/>
                  </a:schemeClr>
                </a:solidFill>
              </a:rPr>
              <a:t> Francisco</a:t>
            </a:r>
            <a:endParaRPr lang="en-US"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ormAutofit/>
          </a:bodyPr>
          <a:lstStyle/>
          <a:p>
            <a:r>
              <a:rPr lang="en-US" sz="2200" dirty="0" smtClean="0">
                <a:solidFill>
                  <a:schemeClr val="accent3">
                    <a:lumMod val="50000"/>
                  </a:schemeClr>
                </a:solidFill>
              </a:rPr>
              <a:t>DEMCA: Creating a project</a:t>
            </a:r>
            <a:br>
              <a:rPr lang="en-US" sz="2200" dirty="0" smtClean="0">
                <a:solidFill>
                  <a:schemeClr val="accent3">
                    <a:lumMod val="50000"/>
                  </a:schemeClr>
                </a:solidFill>
              </a:rPr>
            </a:br>
            <a:r>
              <a:rPr lang="en-US" sz="2200" dirty="0" smtClean="0">
                <a:solidFill>
                  <a:schemeClr val="accent3">
                    <a:lumMod val="50000"/>
                  </a:schemeClr>
                </a:solidFill>
              </a:rPr>
              <a:t>Upon request super administrator sets up a project and assigns permissions</a:t>
            </a:r>
            <a:endParaRPr lang="en-US" sz="2200" dirty="0"/>
          </a:p>
        </p:txBody>
      </p:sp>
      <p:pic>
        <p:nvPicPr>
          <p:cNvPr id="4" name="Content Placeholder 3" descr="08-Cropped_User-permissions.jpg"/>
          <p:cNvPicPr>
            <a:picLocks noGrp="1" noChangeAspect="1"/>
          </p:cNvPicPr>
          <p:nvPr>
            <p:ph idx="1"/>
          </p:nvPr>
        </p:nvPicPr>
        <p:blipFill>
          <a:blip r:embed="rId3" cstate="print"/>
          <a:stretch>
            <a:fillRect/>
          </a:stretch>
        </p:blipFill>
        <p:spPr>
          <a:xfrm>
            <a:off x="969993" y="1600200"/>
            <a:ext cx="7204014" cy="4525963"/>
          </a:xfrm>
        </p:spPr>
      </p:pic>
      <p:sp>
        <p:nvSpPr>
          <p:cNvPr id="5" name="TextBox 4"/>
          <p:cNvSpPr txBox="1"/>
          <p:nvPr/>
        </p:nvSpPr>
        <p:spPr>
          <a:xfrm>
            <a:off x="990600" y="6248400"/>
            <a:ext cx="7162800" cy="584775"/>
          </a:xfrm>
          <a:prstGeom prst="rect">
            <a:avLst/>
          </a:prstGeom>
          <a:noFill/>
        </p:spPr>
        <p:txBody>
          <a:bodyPr wrap="square" rtlCol="0">
            <a:spAutoFit/>
          </a:bodyPr>
          <a:lstStyle/>
          <a:p>
            <a:r>
              <a:rPr lang="es-MX" sz="1600" dirty="0" err="1" smtClean="0">
                <a:solidFill>
                  <a:schemeClr val="accent2">
                    <a:lumMod val="75000"/>
                  </a:schemeClr>
                </a:solidFill>
              </a:rPr>
              <a:t>Super</a:t>
            </a:r>
            <a:r>
              <a:rPr lang="es-MX" sz="1600" dirty="0" smtClean="0">
                <a:solidFill>
                  <a:schemeClr val="accent2">
                    <a:lumMod val="75000"/>
                  </a:schemeClr>
                </a:solidFill>
              </a:rPr>
              <a:t> </a:t>
            </a:r>
            <a:r>
              <a:rPr lang="es-MX" sz="1600" dirty="0" err="1" smtClean="0">
                <a:solidFill>
                  <a:schemeClr val="accent2">
                    <a:lumMod val="75000"/>
                  </a:schemeClr>
                </a:solidFill>
              </a:rPr>
              <a:t>administrator</a:t>
            </a:r>
            <a:r>
              <a:rPr lang="es-MX" sz="1600" dirty="0" smtClean="0">
                <a:solidFill>
                  <a:schemeClr val="accent2">
                    <a:lumMod val="75000"/>
                  </a:schemeClr>
                </a:solidFill>
              </a:rPr>
              <a:t> </a:t>
            </a:r>
            <a:r>
              <a:rPr lang="es-MX" sz="1600" dirty="0" err="1" smtClean="0">
                <a:solidFill>
                  <a:schemeClr val="accent2">
                    <a:lumMod val="75000"/>
                  </a:schemeClr>
                </a:solidFill>
              </a:rPr>
              <a:t>then</a:t>
            </a:r>
            <a:r>
              <a:rPr lang="es-MX" sz="1600" dirty="0" smtClean="0">
                <a:solidFill>
                  <a:schemeClr val="accent2">
                    <a:lumMod val="75000"/>
                  </a:schemeClr>
                </a:solidFill>
              </a:rPr>
              <a:t> </a:t>
            </a:r>
            <a:r>
              <a:rPr lang="es-MX" sz="1600" dirty="0" err="1" smtClean="0">
                <a:solidFill>
                  <a:schemeClr val="accent2">
                    <a:lumMod val="75000"/>
                  </a:schemeClr>
                </a:solidFill>
              </a:rPr>
              <a:t>goes</a:t>
            </a:r>
            <a:r>
              <a:rPr lang="es-MX" sz="1600" dirty="0" smtClean="0">
                <a:solidFill>
                  <a:schemeClr val="accent2">
                    <a:lumMod val="75000"/>
                  </a:schemeClr>
                </a:solidFill>
              </a:rPr>
              <a:t> back </a:t>
            </a:r>
            <a:r>
              <a:rPr lang="es-MX" sz="1600" dirty="0" err="1" smtClean="0">
                <a:solidFill>
                  <a:schemeClr val="accent2">
                    <a:lumMod val="75000"/>
                  </a:schemeClr>
                </a:solidFill>
              </a:rPr>
              <a:t>to</a:t>
            </a:r>
            <a:r>
              <a:rPr lang="es-MX" sz="1600" dirty="0" smtClean="0">
                <a:solidFill>
                  <a:schemeClr val="accent2">
                    <a:lumMod val="75000"/>
                  </a:schemeClr>
                </a:solidFill>
              </a:rPr>
              <a:t> Data Management Tools and </a:t>
            </a:r>
            <a:r>
              <a:rPr lang="es-MX" sz="1600" dirty="0" err="1" smtClean="0">
                <a:solidFill>
                  <a:schemeClr val="accent2">
                    <a:lumMod val="75000"/>
                  </a:schemeClr>
                </a:solidFill>
              </a:rPr>
              <a:t>selects</a:t>
            </a:r>
            <a:r>
              <a:rPr lang="es-MX" sz="1600" dirty="0" smtClean="0">
                <a:solidFill>
                  <a:schemeClr val="accent2">
                    <a:lumMod val="75000"/>
                  </a:schemeClr>
                </a:solidFill>
              </a:rPr>
              <a:t> </a:t>
            </a:r>
            <a:r>
              <a:rPr lang="es-MX" sz="1600" dirty="0" err="1" smtClean="0">
                <a:solidFill>
                  <a:schemeClr val="accent2">
                    <a:lumMod val="75000"/>
                  </a:schemeClr>
                </a:solidFill>
              </a:rPr>
              <a:t>User</a:t>
            </a:r>
            <a:r>
              <a:rPr lang="es-MX" sz="1600" dirty="0" smtClean="0">
                <a:solidFill>
                  <a:schemeClr val="accent2">
                    <a:lumMod val="75000"/>
                  </a:schemeClr>
                </a:solidFill>
              </a:rPr>
              <a:t> </a:t>
            </a:r>
            <a:r>
              <a:rPr lang="es-MX" sz="1600" dirty="0" err="1" smtClean="0">
                <a:solidFill>
                  <a:schemeClr val="accent2">
                    <a:lumMod val="75000"/>
                  </a:schemeClr>
                </a:solidFill>
              </a:rPr>
              <a:t>Permissions</a:t>
            </a:r>
            <a:endParaRPr lang="en-US" sz="16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sz="2200" dirty="0" smtClean="0">
                <a:solidFill>
                  <a:schemeClr val="accent3">
                    <a:lumMod val="50000"/>
                  </a:schemeClr>
                </a:solidFill>
              </a:rPr>
              <a:t>DEMCA: Creating a project</a:t>
            </a:r>
            <a:br>
              <a:rPr lang="en-US" sz="2200" dirty="0" smtClean="0">
                <a:solidFill>
                  <a:schemeClr val="accent3">
                    <a:lumMod val="50000"/>
                  </a:schemeClr>
                </a:solidFill>
              </a:rPr>
            </a:br>
            <a:r>
              <a:rPr lang="en-US" sz="2200" dirty="0" smtClean="0">
                <a:solidFill>
                  <a:schemeClr val="accent3">
                    <a:lumMod val="50000"/>
                  </a:schemeClr>
                </a:solidFill>
              </a:rPr>
              <a:t>Upon request super administrator sets up a project and assigns permissions</a:t>
            </a:r>
            <a:endParaRPr lang="en-US" sz="2200" dirty="0"/>
          </a:p>
        </p:txBody>
      </p:sp>
      <p:pic>
        <p:nvPicPr>
          <p:cNvPr id="4" name="Content Placeholder 3" descr="09-Cropped_User-permssions.jpg"/>
          <p:cNvPicPr>
            <a:picLocks noGrp="1" noChangeAspect="1"/>
          </p:cNvPicPr>
          <p:nvPr>
            <p:ph idx="1"/>
          </p:nvPr>
        </p:nvPicPr>
        <p:blipFill>
          <a:blip r:embed="rId3" cstate="print"/>
          <a:stretch>
            <a:fillRect/>
          </a:stretch>
        </p:blipFill>
        <p:spPr>
          <a:xfrm>
            <a:off x="457200" y="1641318"/>
            <a:ext cx="8229600" cy="4443726"/>
          </a:xfrm>
        </p:spPr>
      </p:pic>
      <p:sp>
        <p:nvSpPr>
          <p:cNvPr id="5" name="TextBox 4"/>
          <p:cNvSpPr txBox="1"/>
          <p:nvPr/>
        </p:nvSpPr>
        <p:spPr>
          <a:xfrm>
            <a:off x="609600" y="6172200"/>
            <a:ext cx="7239000" cy="584775"/>
          </a:xfrm>
          <a:prstGeom prst="rect">
            <a:avLst/>
          </a:prstGeom>
          <a:noFill/>
        </p:spPr>
        <p:txBody>
          <a:bodyPr wrap="square" rtlCol="0">
            <a:spAutoFit/>
          </a:bodyPr>
          <a:lstStyle/>
          <a:p>
            <a:r>
              <a:rPr lang="en-US" sz="1600" dirty="0" smtClean="0">
                <a:solidFill>
                  <a:schemeClr val="accent2">
                    <a:lumMod val="75000"/>
                  </a:schemeClr>
                </a:solidFill>
              </a:rPr>
              <a:t>The super administrator sees a list of all registered users and assigns permissions as required.</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sz="2200" dirty="0" smtClean="0">
                <a:solidFill>
                  <a:schemeClr val="accent3">
                    <a:lumMod val="50000"/>
                  </a:schemeClr>
                </a:solidFill>
              </a:rPr>
              <a:t>DEMCA: Creating a project</a:t>
            </a:r>
            <a:br>
              <a:rPr lang="en-US" sz="2200" dirty="0" smtClean="0">
                <a:solidFill>
                  <a:schemeClr val="accent3">
                    <a:lumMod val="50000"/>
                  </a:schemeClr>
                </a:solidFill>
              </a:rPr>
            </a:br>
            <a:r>
              <a:rPr lang="en-US" sz="2200" dirty="0" smtClean="0">
                <a:solidFill>
                  <a:schemeClr val="accent3">
                    <a:lumMod val="50000"/>
                  </a:schemeClr>
                </a:solidFill>
              </a:rPr>
              <a:t>Upon request super administrator sets up a project and assigns permissions</a:t>
            </a:r>
            <a:endParaRPr lang="en-US" sz="2200" dirty="0"/>
          </a:p>
        </p:txBody>
      </p:sp>
      <p:pic>
        <p:nvPicPr>
          <p:cNvPr id="4" name="Content Placeholder 3" descr="10-Cropped_create-permissions-for-users-in-specific-project.jpg"/>
          <p:cNvPicPr>
            <a:picLocks noGrp="1" noChangeAspect="1"/>
          </p:cNvPicPr>
          <p:nvPr>
            <p:ph idx="1"/>
          </p:nvPr>
        </p:nvPicPr>
        <p:blipFill>
          <a:blip r:embed="rId3" cstate="print"/>
          <a:stretch>
            <a:fillRect/>
          </a:stretch>
        </p:blipFill>
        <p:spPr>
          <a:xfrm>
            <a:off x="983030" y="1600200"/>
            <a:ext cx="7177939" cy="4525963"/>
          </a:xfrm>
        </p:spPr>
      </p:pic>
      <p:sp>
        <p:nvSpPr>
          <p:cNvPr id="5" name="Rectangle 4"/>
          <p:cNvSpPr/>
          <p:nvPr/>
        </p:nvSpPr>
        <p:spPr>
          <a:xfrm>
            <a:off x="2514600" y="3556337"/>
            <a:ext cx="6477000" cy="861774"/>
          </a:xfrm>
          <a:prstGeom prst="rect">
            <a:avLst/>
          </a:prstGeom>
        </p:spPr>
        <p:txBody>
          <a:bodyPr wrap="square">
            <a:spAutoFit/>
          </a:bodyPr>
          <a:lstStyle/>
          <a:p>
            <a:r>
              <a:rPr lang="en-US" sz="1000" b="1" dirty="0" smtClean="0">
                <a:solidFill>
                  <a:schemeClr val="accent2">
                    <a:lumMod val="75000"/>
                  </a:schemeClr>
                </a:solidFill>
              </a:rPr>
              <a:t>Super Administrator</a:t>
            </a:r>
            <a:r>
              <a:rPr lang="en-US" sz="1000" dirty="0" smtClean="0">
                <a:solidFill>
                  <a:schemeClr val="accent2">
                    <a:lumMod val="75000"/>
                  </a:schemeClr>
                </a:solidFill>
              </a:rPr>
              <a:t>: Has full access to the entire portal.</a:t>
            </a:r>
          </a:p>
          <a:p>
            <a:r>
              <a:rPr lang="en-US" sz="1000" b="1" dirty="0" smtClean="0">
                <a:solidFill>
                  <a:schemeClr val="accent2">
                    <a:lumMod val="75000"/>
                  </a:schemeClr>
                </a:solidFill>
              </a:rPr>
              <a:t>Taxonomy Editor</a:t>
            </a:r>
            <a:r>
              <a:rPr lang="en-US" sz="1000" dirty="0" smtClean="0">
                <a:solidFill>
                  <a:schemeClr val="accent2">
                    <a:lumMod val="75000"/>
                  </a:schemeClr>
                </a:solidFill>
              </a:rPr>
              <a:t>: Has the ability to add/edit/remove </a:t>
            </a:r>
            <a:r>
              <a:rPr lang="en-US" sz="1000" dirty="0" err="1" smtClean="0">
                <a:solidFill>
                  <a:schemeClr val="accent2">
                    <a:lumMod val="75000"/>
                  </a:schemeClr>
                </a:solidFill>
              </a:rPr>
              <a:t>taxa</a:t>
            </a:r>
            <a:r>
              <a:rPr lang="en-US" sz="1000" dirty="0" smtClean="0">
                <a:solidFill>
                  <a:schemeClr val="accent2">
                    <a:lumMod val="75000"/>
                  </a:schemeClr>
                </a:solidFill>
              </a:rPr>
              <a:t> in the portal and edit exiting </a:t>
            </a:r>
            <a:r>
              <a:rPr lang="en-US" sz="1000" dirty="0" err="1" smtClean="0">
                <a:solidFill>
                  <a:schemeClr val="accent2">
                    <a:lumMod val="75000"/>
                  </a:schemeClr>
                </a:solidFill>
              </a:rPr>
              <a:t>taxa</a:t>
            </a:r>
            <a:r>
              <a:rPr lang="en-US" sz="1000" dirty="0" smtClean="0">
                <a:solidFill>
                  <a:schemeClr val="accent2">
                    <a:lumMod val="75000"/>
                  </a:schemeClr>
                </a:solidFill>
              </a:rPr>
              <a:t> relationships and synonymy.</a:t>
            </a:r>
          </a:p>
          <a:p>
            <a:r>
              <a:rPr lang="en-US" sz="1000" b="1" dirty="0" err="1" smtClean="0">
                <a:solidFill>
                  <a:schemeClr val="accent2">
                    <a:lumMod val="75000"/>
                  </a:schemeClr>
                </a:solidFill>
              </a:rPr>
              <a:t>Taxon</a:t>
            </a:r>
            <a:r>
              <a:rPr lang="en-US" sz="1000" b="1" dirty="0" smtClean="0">
                <a:solidFill>
                  <a:schemeClr val="accent2">
                    <a:lumMod val="75000"/>
                  </a:schemeClr>
                </a:solidFill>
              </a:rPr>
              <a:t> Profile Editor</a:t>
            </a:r>
            <a:r>
              <a:rPr lang="en-US" sz="1000" dirty="0" smtClean="0">
                <a:solidFill>
                  <a:schemeClr val="accent2">
                    <a:lumMod val="75000"/>
                  </a:schemeClr>
                </a:solidFill>
              </a:rPr>
              <a:t>: Has the ability to add/edit/remove descriptions for </a:t>
            </a:r>
            <a:r>
              <a:rPr lang="en-US" sz="1000" dirty="0" err="1" smtClean="0">
                <a:solidFill>
                  <a:schemeClr val="accent2">
                    <a:lumMod val="75000"/>
                  </a:schemeClr>
                </a:solidFill>
              </a:rPr>
              <a:t>taxa</a:t>
            </a:r>
            <a:r>
              <a:rPr lang="en-US" sz="1000" dirty="0" smtClean="0">
                <a:solidFill>
                  <a:schemeClr val="accent2">
                    <a:lumMod val="75000"/>
                  </a:schemeClr>
                </a:solidFill>
              </a:rPr>
              <a:t> existing in the portal.</a:t>
            </a:r>
          </a:p>
          <a:p>
            <a:r>
              <a:rPr lang="en-US" sz="1000" b="1" dirty="0" smtClean="0">
                <a:solidFill>
                  <a:schemeClr val="accent2">
                    <a:lumMod val="75000"/>
                  </a:schemeClr>
                </a:solidFill>
              </a:rPr>
              <a:t>Identification Key Administrator</a:t>
            </a:r>
            <a:r>
              <a:rPr lang="en-US" sz="1000" dirty="0" smtClean="0">
                <a:solidFill>
                  <a:schemeClr val="accent2">
                    <a:lumMod val="75000"/>
                  </a:schemeClr>
                </a:solidFill>
              </a:rPr>
              <a:t>: Has the ability to manage identification keys within the portal.</a:t>
            </a:r>
          </a:p>
          <a:p>
            <a:r>
              <a:rPr lang="en-US" sz="1000" b="1" dirty="0" smtClean="0">
                <a:solidFill>
                  <a:schemeClr val="accent2">
                    <a:lumMod val="75000"/>
                  </a:schemeClr>
                </a:solidFill>
              </a:rPr>
              <a:t>Identification Key Editor</a:t>
            </a:r>
            <a:r>
              <a:rPr lang="en-US" sz="1000" dirty="0" smtClean="0">
                <a:solidFill>
                  <a:schemeClr val="accent2">
                    <a:lumMod val="75000"/>
                  </a:schemeClr>
                </a:solidFill>
              </a:rPr>
              <a:t>: Has the ability to add/edit/delete identification key data within the portal</a:t>
            </a:r>
          </a:p>
        </p:txBody>
      </p:sp>
      <p:sp>
        <p:nvSpPr>
          <p:cNvPr id="6" name="TextBox 5"/>
          <p:cNvSpPr txBox="1"/>
          <p:nvPr/>
        </p:nvSpPr>
        <p:spPr>
          <a:xfrm>
            <a:off x="990600" y="6400800"/>
            <a:ext cx="7315200" cy="338554"/>
          </a:xfrm>
          <a:prstGeom prst="rect">
            <a:avLst/>
          </a:prstGeom>
          <a:noFill/>
        </p:spPr>
        <p:txBody>
          <a:bodyPr wrap="square" rtlCol="0">
            <a:spAutoFit/>
          </a:bodyPr>
          <a:lstStyle/>
          <a:p>
            <a:r>
              <a:rPr lang="en-US" sz="1600" dirty="0" smtClean="0">
                <a:solidFill>
                  <a:schemeClr val="accent2">
                    <a:lumMod val="75000"/>
                  </a:schemeClr>
                </a:solidFill>
              </a:rPr>
              <a:t>User osbel9 is assigned “editing” permissions to the </a:t>
            </a:r>
            <a:r>
              <a:rPr lang="en-US" sz="1600" dirty="0" err="1" smtClean="0">
                <a:solidFill>
                  <a:schemeClr val="accent2">
                    <a:lumMod val="75000"/>
                  </a:schemeClr>
                </a:solidFill>
              </a:rPr>
              <a:t>Zongotla</a:t>
            </a:r>
            <a:r>
              <a:rPr lang="en-US" sz="1600" dirty="0" smtClean="0">
                <a:solidFill>
                  <a:schemeClr val="accent2">
                    <a:lumMod val="75000"/>
                  </a:schemeClr>
                </a:solidFill>
              </a:rPr>
              <a:t> project he is managing.</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rmAutofit/>
          </a:bodyPr>
          <a:lstStyle/>
          <a:p>
            <a:r>
              <a:rPr lang="en-US" sz="2200" dirty="0" smtClean="0">
                <a:solidFill>
                  <a:schemeClr val="accent3">
                    <a:lumMod val="50000"/>
                  </a:schemeClr>
                </a:solidFill>
              </a:rPr>
              <a:t>DEMCA: Creating a project</a:t>
            </a:r>
            <a:br>
              <a:rPr lang="en-US" sz="2200" dirty="0" smtClean="0">
                <a:solidFill>
                  <a:schemeClr val="accent3">
                    <a:lumMod val="50000"/>
                  </a:schemeClr>
                </a:solidFill>
              </a:rPr>
            </a:br>
            <a:r>
              <a:rPr lang="en-US" sz="2200" dirty="0" smtClean="0">
                <a:solidFill>
                  <a:schemeClr val="accent3">
                    <a:lumMod val="50000"/>
                  </a:schemeClr>
                </a:solidFill>
              </a:rPr>
              <a:t>Upon request super administrator sets up a project and assigns permissions</a:t>
            </a:r>
            <a:endParaRPr lang="en-US" sz="2200" dirty="0"/>
          </a:p>
        </p:txBody>
      </p:sp>
      <p:pic>
        <p:nvPicPr>
          <p:cNvPr id="4" name="Content Placeholder 3" descr="19-User-Vancouver-permissions.jpg"/>
          <p:cNvPicPr>
            <a:picLocks noGrp="1" noChangeAspect="1"/>
          </p:cNvPicPr>
          <p:nvPr>
            <p:ph idx="1"/>
          </p:nvPr>
        </p:nvPicPr>
        <p:blipFill>
          <a:blip r:embed="rId3" cstate="print"/>
          <a:stretch>
            <a:fillRect/>
          </a:stretch>
        </p:blipFill>
        <p:spPr>
          <a:xfrm>
            <a:off x="955807" y="1600200"/>
            <a:ext cx="7232386" cy="4525963"/>
          </a:xfrm>
        </p:spPr>
      </p:pic>
      <p:sp>
        <p:nvSpPr>
          <p:cNvPr id="6" name="TextBox 5"/>
          <p:cNvSpPr txBox="1"/>
          <p:nvPr/>
        </p:nvSpPr>
        <p:spPr>
          <a:xfrm>
            <a:off x="990600" y="6248400"/>
            <a:ext cx="7086600" cy="338554"/>
          </a:xfrm>
          <a:prstGeom prst="rect">
            <a:avLst/>
          </a:prstGeom>
          <a:noFill/>
        </p:spPr>
        <p:txBody>
          <a:bodyPr wrap="square" rtlCol="0">
            <a:spAutoFit/>
          </a:bodyPr>
          <a:lstStyle/>
          <a:p>
            <a:r>
              <a:rPr lang="en-US" sz="1600" dirty="0" smtClean="0">
                <a:solidFill>
                  <a:schemeClr val="accent2">
                    <a:lumMod val="75000"/>
                  </a:schemeClr>
                </a:solidFill>
              </a:rPr>
              <a:t>Here the temporary user “Vancouver” is given edit permissions to two projects.</a:t>
            </a:r>
            <a:endParaRPr lang="en-US" sz="1600" dirty="0">
              <a:solidFill>
                <a:schemeClr val="accent2">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1816</TotalTime>
  <Words>2699</Words>
  <Application>Microsoft Office PowerPoint</Application>
  <PresentationFormat>On-screen Show (4:3)</PresentationFormat>
  <Paragraphs>208</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DEMCA: Creating a project Setting up an account</vt:lpstr>
      <vt:lpstr>DEMCA: Creating a project Setting up an account</vt:lpstr>
      <vt:lpstr>DEMCA: Creating a project Upon request super administrator sets up a project and assigns permissions </vt:lpstr>
      <vt:lpstr>DEMCA: Creating a project Upon request super administrator sets up a project and assigns permissions</vt:lpstr>
      <vt:lpstr>DEMCA: Creating a project Upon request super administrator sets up a project and assigns permissions</vt:lpstr>
      <vt:lpstr>DEMCA: Creating a project Upon request super administrator sets up a project and assigns permissions</vt:lpstr>
      <vt:lpstr>DEMCA: Creating a project Upon request super administrator sets up a project and assigns permissions</vt:lpstr>
      <vt:lpstr>DEMCA: Creating a project Upon request super administrator sets up a project and assigns permissions</vt:lpstr>
      <vt:lpstr>DEMCA: Creating a project Upon request super administrator sets up a project and assigns permissions</vt:lpstr>
      <vt:lpstr>DEMCA: Project management Building up a database of project languages, communities, and personnel</vt:lpstr>
      <vt:lpstr>DEMCA: Project management Building up a database of project languages, communities, and personnel</vt:lpstr>
      <vt:lpstr>DEMCA: Project management Building up a database of project languages, communities, and personnel</vt:lpstr>
      <vt:lpstr>DEMCA: Project management Building up a database of project languages, communities, and personnel</vt:lpstr>
      <vt:lpstr>DEMCA: Project management Building up a database of project languages, communities, and personnel</vt:lpstr>
      <vt:lpstr>DEMCA: Project management Building up a database of project languages, communities, and personnel</vt:lpstr>
      <vt:lpstr>DEMCA: Project management Building up a database of project languages, communities, and personnel</vt:lpstr>
      <vt:lpstr>DEMCA: Project management Building up a database of project languages, communities, and personnel</vt:lpstr>
      <vt:lpstr>DEMCA: Project management Building up a database of project languages, communities, and personnel</vt:lpstr>
      <vt:lpstr>DEMCA: Project management Building up a database of project languages, communities, and personnel</vt:lpstr>
      <vt:lpstr>DEMCA: Project management Building up a database of project languages, communities, and personnel</vt:lpstr>
      <vt:lpstr>DEMCA: Project management Building up a database of project languages, communities, and personnel</vt:lpstr>
      <vt:lpstr>DEMCA: Project management Building up a database of project languages, communities, and personnel</vt:lpstr>
      <vt:lpstr>DEMCA: Project development Overall structure for data input through the dashboard</vt:lpstr>
      <vt:lpstr>DEMCA: Project development Manage Project: Language, community, and personnel modules</vt:lpstr>
      <vt:lpstr>DEMCA: Project development Manage References: Adding resources as sources of ethnobiological data</vt:lpstr>
      <vt:lpstr>DEMCA: Project development Manage EAF files: Adding audio-visual links to an ethnobiological project</vt:lpstr>
      <vt:lpstr>DEMCA: Project development Manage Data: Adding data to any of the three types of “resources” 1. Field collection and observation; 2. References; 3. Elicitation</vt:lpstr>
      <vt:lpstr>DEMCA: Project development Ethnobiological data: Vernacular names listed from an unpublished resource</vt:lpstr>
      <vt:lpstr>DEMCA: Project development Ethnobiological data: Adding vernacular names from an unpublished resource</vt:lpstr>
      <vt:lpstr>DEMCA: Project development Ethnobiological data: Adding vernacular names from an unpublished resource</vt:lpstr>
      <vt:lpstr>DEMCA: Project development Ethnobiological data: Adding vernacular uses from an unpublished resource</vt:lpstr>
      <vt:lpstr>DEMCA: Project development Ethnobiological data: Adding vernacular uses from an unpublished resource</vt:lpstr>
      <vt:lpstr>DEMCA: Project development Ethnobiological data: Adding vernacular uses from an unpublished resource</vt:lpstr>
      <vt:lpstr>DEMCA: Project development Ethnobiological data: Adding vernacular uses from an unpublished resource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Amith</dc:creator>
  <cp:lastModifiedBy>Jonathan Amith</cp:lastModifiedBy>
  <cp:revision>135</cp:revision>
  <dcterms:created xsi:type="dcterms:W3CDTF">2019-05-05T04:20:44Z</dcterms:created>
  <dcterms:modified xsi:type="dcterms:W3CDTF">2019-05-07T04:23:26Z</dcterms:modified>
</cp:coreProperties>
</file>