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3"/>
  </p:notesMasterIdLst>
  <p:sldIdLst>
    <p:sldId id="256" r:id="rId2"/>
    <p:sldId id="274" r:id="rId3"/>
    <p:sldId id="259" r:id="rId4"/>
    <p:sldId id="260" r:id="rId5"/>
    <p:sldId id="263" r:id="rId6"/>
    <p:sldId id="262" r:id="rId7"/>
    <p:sldId id="264" r:id="rId8"/>
    <p:sldId id="265" r:id="rId9"/>
    <p:sldId id="261" r:id="rId10"/>
    <p:sldId id="266" r:id="rId11"/>
    <p:sldId id="270" r:id="rId12"/>
    <p:sldId id="269" r:id="rId13"/>
    <p:sldId id="267" r:id="rId14"/>
    <p:sldId id="268" r:id="rId15"/>
    <p:sldId id="275" r:id="rId16"/>
    <p:sldId id="273" r:id="rId17"/>
    <p:sldId id="291" r:id="rId18"/>
    <p:sldId id="272" r:id="rId19"/>
    <p:sldId id="278" r:id="rId20"/>
    <p:sldId id="282" r:id="rId21"/>
    <p:sldId id="279" r:id="rId22"/>
    <p:sldId id="276" r:id="rId23"/>
    <p:sldId id="292" r:id="rId24"/>
    <p:sldId id="293" r:id="rId25"/>
    <p:sldId id="280" r:id="rId26"/>
    <p:sldId id="284" r:id="rId27"/>
    <p:sldId id="286" r:id="rId28"/>
    <p:sldId id="294" r:id="rId29"/>
    <p:sldId id="295" r:id="rId30"/>
    <p:sldId id="281" r:id="rId31"/>
    <p:sldId id="303" r:id="rId32"/>
    <p:sldId id="277" r:id="rId33"/>
    <p:sldId id="271" r:id="rId34"/>
    <p:sldId id="287" r:id="rId35"/>
    <p:sldId id="304" r:id="rId36"/>
    <p:sldId id="288" r:id="rId37"/>
    <p:sldId id="289" r:id="rId38"/>
    <p:sldId id="301" r:id="rId39"/>
    <p:sldId id="296" r:id="rId40"/>
    <p:sldId id="299" r:id="rId41"/>
    <p:sldId id="305" r:id="rId42"/>
    <p:sldId id="297" r:id="rId43"/>
    <p:sldId id="300" r:id="rId44"/>
    <p:sldId id="302" r:id="rId45"/>
    <p:sldId id="298" r:id="rId46"/>
    <p:sldId id="290" r:id="rId47"/>
    <p:sldId id="306" r:id="rId48"/>
    <p:sldId id="309" r:id="rId49"/>
    <p:sldId id="308" r:id="rId50"/>
    <p:sldId id="310" r:id="rId51"/>
    <p:sldId id="307"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39" autoAdjust="0"/>
  </p:normalViewPr>
  <p:slideViewPr>
    <p:cSldViewPr>
      <p:cViewPr varScale="1">
        <p:scale>
          <a:sx n="70" d="100"/>
          <a:sy n="70" d="100"/>
        </p:scale>
        <p:origin x="-138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oleObject" Target="Book7"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Documents%20and%20Settings\Claire%20Bowern\My%20Documents\PNY\Gloss2-loanstats-florafaunaJuly2011.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Documents%20and%20Settings\Claire%20Bowern\My%20Documents\My%20Dropbox\HunterGathererDocs\FloraFauna\FloraFauna-NyulnyulanSumm.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Documents%20and%20Settings\Claire%20Bowern\My%20Documents\PNY\FF-WordStructure.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Book4"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lineChart>
        <c:grouping val="standard"/>
        <c:ser>
          <c:idx val="0"/>
          <c:order val="0"/>
          <c:tx>
            <c:strRef>
              <c:f>Sheet1!$D$1</c:f>
              <c:strCache>
                <c:ptCount val="1"/>
                <c:pt idx="0">
                  <c:v>BV Loans</c:v>
                </c:pt>
              </c:strCache>
            </c:strRef>
          </c:tx>
          <c:spPr>
            <a:ln w="44450"/>
          </c:spPr>
          <c:marker>
            <c:symbol val="none"/>
          </c:marker>
          <c:cat>
            <c:multiLvlStrRef>
              <c:f>Sheet1!$A$2:$C$18</c:f>
              <c:multiLvlStrCache>
                <c:ptCount val="17"/>
                <c:lvl>
                  <c:pt idx="0">
                    <c:v>Bardi</c:v>
                  </c:pt>
                  <c:pt idx="1">
                    <c:v>Nyulnyul</c:v>
                  </c:pt>
                  <c:pt idx="2">
                    <c:v>Nimanburru</c:v>
                  </c:pt>
                  <c:pt idx="3">
                    <c:v>Ngumbarl</c:v>
                  </c:pt>
                  <c:pt idx="4">
                    <c:v>Yawuru</c:v>
                  </c:pt>
                  <c:pt idx="5">
                    <c:v>Nyikina</c:v>
                  </c:pt>
                  <c:pt idx="6">
                    <c:v>Bunuba</c:v>
                  </c:pt>
                  <c:pt idx="7">
                    <c:v>Gooniyandi</c:v>
                  </c:pt>
                  <c:pt idx="8">
                    <c:v>Gajirrabeng</c:v>
                  </c:pt>
                  <c:pt idx="9">
                    <c:v>Miriwoong</c:v>
                  </c:pt>
                  <c:pt idx="10">
                    <c:v>Kija</c:v>
                  </c:pt>
                  <c:pt idx="11">
                    <c:v>Mangala</c:v>
                  </c:pt>
                  <c:pt idx="12">
                    <c:v>Nyangumarta</c:v>
                  </c:pt>
                  <c:pt idx="13">
                    <c:v>Karajarri</c:v>
                  </c:pt>
                  <c:pt idx="14">
                    <c:v>Walmajarri</c:v>
                  </c:pt>
                  <c:pt idx="15">
                    <c:v>Gurindji</c:v>
                  </c:pt>
                  <c:pt idx="16">
                    <c:v>Jaru</c:v>
                  </c:pt>
                </c:lvl>
                <c:lvl>
                  <c:pt idx="0">
                    <c:v>Western</c:v>
                  </c:pt>
                  <c:pt idx="3">
                    <c:v>Eastern</c:v>
                  </c:pt>
                  <c:pt idx="11">
                    <c:v>Marrngu</c:v>
                  </c:pt>
                  <c:pt idx="14">
                    <c:v>Ngumpin-Yapa</c:v>
                  </c:pt>
                </c:lvl>
                <c:lvl>
                  <c:pt idx="0">
                    <c:v>Nyulnyulan</c:v>
                  </c:pt>
                  <c:pt idx="6">
                    <c:v>Bunuban</c:v>
                  </c:pt>
                  <c:pt idx="8">
                    <c:v>Jarragan</c:v>
                  </c:pt>
                  <c:pt idx="11">
                    <c:v>Pama-Nyungan</c:v>
                  </c:pt>
                </c:lvl>
              </c:multiLvlStrCache>
            </c:multiLvlStrRef>
          </c:cat>
          <c:val>
            <c:numRef>
              <c:f>Sheet1!$D$2:$D$18</c:f>
              <c:numCache>
                <c:formatCode>General</c:formatCode>
                <c:ptCount val="17"/>
                <c:pt idx="0">
                  <c:v>1.9801980198019804</c:v>
                </c:pt>
                <c:pt idx="1">
                  <c:v>1.0869565217391306</c:v>
                </c:pt>
                <c:pt idx="2">
                  <c:v>0</c:v>
                </c:pt>
                <c:pt idx="3">
                  <c:v>1.1976047904191616</c:v>
                </c:pt>
                <c:pt idx="4">
                  <c:v>9.9476439790575917</c:v>
                </c:pt>
                <c:pt idx="5">
                  <c:v>6.0773480662983426</c:v>
                </c:pt>
                <c:pt idx="6">
                  <c:v>9.3922651933701644</c:v>
                </c:pt>
                <c:pt idx="7">
                  <c:v>33.939393939393952</c:v>
                </c:pt>
                <c:pt idx="8">
                  <c:v>7.3684210526315779</c:v>
                </c:pt>
                <c:pt idx="9">
                  <c:v>8.8888888888888893</c:v>
                </c:pt>
                <c:pt idx="10">
                  <c:v>13.989637305699484</c:v>
                </c:pt>
                <c:pt idx="11">
                  <c:v>11.917098445595853</c:v>
                </c:pt>
                <c:pt idx="12">
                  <c:v>6.7010309278350508</c:v>
                </c:pt>
                <c:pt idx="13">
                  <c:v>15.263157894736842</c:v>
                </c:pt>
                <c:pt idx="14">
                  <c:v>12.935323383084572</c:v>
                </c:pt>
                <c:pt idx="15">
                  <c:v>48.275862068965516</c:v>
                </c:pt>
                <c:pt idx="16">
                  <c:v>16.230366492146597</c:v>
                </c:pt>
              </c:numCache>
            </c:numRef>
          </c:val>
        </c:ser>
        <c:ser>
          <c:idx val="2"/>
          <c:order val="1"/>
          <c:tx>
            <c:strRef>
              <c:f>Sheet1!$F$1</c:f>
              <c:strCache>
                <c:ptCount val="1"/>
                <c:pt idx="0">
                  <c:v>FF Loans</c:v>
                </c:pt>
              </c:strCache>
            </c:strRef>
          </c:tx>
          <c:spPr>
            <a:ln w="41275"/>
          </c:spPr>
          <c:marker>
            <c:symbol val="none"/>
          </c:marker>
          <c:cat>
            <c:multiLvlStrRef>
              <c:f>Sheet1!$A$2:$C$18</c:f>
              <c:multiLvlStrCache>
                <c:ptCount val="17"/>
                <c:lvl>
                  <c:pt idx="0">
                    <c:v>Bardi</c:v>
                  </c:pt>
                  <c:pt idx="1">
                    <c:v>Nyulnyul</c:v>
                  </c:pt>
                  <c:pt idx="2">
                    <c:v>Nimanburru</c:v>
                  </c:pt>
                  <c:pt idx="3">
                    <c:v>Ngumbarl</c:v>
                  </c:pt>
                  <c:pt idx="4">
                    <c:v>Yawuru</c:v>
                  </c:pt>
                  <c:pt idx="5">
                    <c:v>Nyikina</c:v>
                  </c:pt>
                  <c:pt idx="6">
                    <c:v>Bunuba</c:v>
                  </c:pt>
                  <c:pt idx="7">
                    <c:v>Gooniyandi</c:v>
                  </c:pt>
                  <c:pt idx="8">
                    <c:v>Gajirrabeng</c:v>
                  </c:pt>
                  <c:pt idx="9">
                    <c:v>Miriwoong</c:v>
                  </c:pt>
                  <c:pt idx="10">
                    <c:v>Kija</c:v>
                  </c:pt>
                  <c:pt idx="11">
                    <c:v>Mangala</c:v>
                  </c:pt>
                  <c:pt idx="12">
                    <c:v>Nyangumarta</c:v>
                  </c:pt>
                  <c:pt idx="13">
                    <c:v>Karajarri</c:v>
                  </c:pt>
                  <c:pt idx="14">
                    <c:v>Walmajarri</c:v>
                  </c:pt>
                  <c:pt idx="15">
                    <c:v>Gurindji</c:v>
                  </c:pt>
                  <c:pt idx="16">
                    <c:v>Jaru</c:v>
                  </c:pt>
                </c:lvl>
                <c:lvl>
                  <c:pt idx="0">
                    <c:v>Western</c:v>
                  </c:pt>
                  <c:pt idx="3">
                    <c:v>Eastern</c:v>
                  </c:pt>
                  <c:pt idx="11">
                    <c:v>Marrngu</c:v>
                  </c:pt>
                  <c:pt idx="14">
                    <c:v>Ngumpin-Yapa</c:v>
                  </c:pt>
                </c:lvl>
                <c:lvl>
                  <c:pt idx="0">
                    <c:v>Nyulnyulan</c:v>
                  </c:pt>
                  <c:pt idx="6">
                    <c:v>Bunuban</c:v>
                  </c:pt>
                  <c:pt idx="8">
                    <c:v>Jarragan</c:v>
                  </c:pt>
                  <c:pt idx="11">
                    <c:v>Pama-Nyungan</c:v>
                  </c:pt>
                </c:lvl>
              </c:multiLvlStrCache>
            </c:multiLvlStrRef>
          </c:cat>
          <c:val>
            <c:numRef>
              <c:f>Sheet1!$F$2:$F$18</c:f>
              <c:numCache>
                <c:formatCode>General</c:formatCode>
                <c:ptCount val="17"/>
                <c:pt idx="0">
                  <c:v>12</c:v>
                </c:pt>
                <c:pt idx="1">
                  <c:v>3.5</c:v>
                </c:pt>
                <c:pt idx="2">
                  <c:v>5.7</c:v>
                </c:pt>
                <c:pt idx="3">
                  <c:v>1.6</c:v>
                </c:pt>
                <c:pt idx="4">
                  <c:v>8.5</c:v>
                </c:pt>
                <c:pt idx="5">
                  <c:v>15.9</c:v>
                </c:pt>
                <c:pt idx="6">
                  <c:v>18.3</c:v>
                </c:pt>
                <c:pt idx="7">
                  <c:v>17.600000000000001</c:v>
                </c:pt>
                <c:pt idx="8">
                  <c:v>6.3</c:v>
                </c:pt>
                <c:pt idx="9">
                  <c:v>7.3</c:v>
                </c:pt>
                <c:pt idx="10">
                  <c:v>9.5</c:v>
                </c:pt>
                <c:pt idx="11">
                  <c:v>17.899999999999999</c:v>
                </c:pt>
                <c:pt idx="12">
                  <c:v>13.6</c:v>
                </c:pt>
                <c:pt idx="13">
                  <c:v>23.9</c:v>
                </c:pt>
                <c:pt idx="14">
                  <c:v>37.9</c:v>
                </c:pt>
                <c:pt idx="15">
                  <c:v>50.5</c:v>
                </c:pt>
                <c:pt idx="16">
                  <c:v>40</c:v>
                </c:pt>
              </c:numCache>
            </c:numRef>
          </c:val>
        </c:ser>
        <c:marker val="1"/>
        <c:axId val="143166848"/>
        <c:axId val="143169792"/>
      </c:lineChart>
      <c:catAx>
        <c:axId val="143166848"/>
        <c:scaling>
          <c:orientation val="minMax"/>
        </c:scaling>
        <c:axPos val="b"/>
        <c:tickLblPos val="nextTo"/>
        <c:crossAx val="143169792"/>
        <c:crosses val="autoZero"/>
        <c:auto val="1"/>
        <c:lblAlgn val="ctr"/>
        <c:lblOffset val="100"/>
      </c:catAx>
      <c:valAx>
        <c:axId val="143169792"/>
        <c:scaling>
          <c:orientation val="minMax"/>
        </c:scaling>
        <c:axPos val="l"/>
        <c:majorGridlines/>
        <c:numFmt formatCode="General" sourceLinked="1"/>
        <c:tickLblPos val="nextTo"/>
        <c:crossAx val="143166848"/>
        <c:crosses val="autoZero"/>
        <c:crossBetween val="between"/>
      </c:valAx>
    </c:plotArea>
    <c:legend>
      <c:legendPos val="r"/>
      <c:layout/>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1"/>
          <c:order val="1"/>
          <c:tx>
            <c:strRef>
              <c:f>Sheet2!$D$16</c:f>
              <c:strCache>
                <c:ptCount val="1"/>
                <c:pt idx="0">
                  <c:v>Loans</c:v>
                </c:pt>
              </c:strCache>
            </c:strRef>
          </c:tx>
          <c:cat>
            <c:strRef>
              <c:f>Sheet2!$B$31:$B$40</c:f>
              <c:strCache>
                <c:ptCount val="10"/>
                <c:pt idx="0">
                  <c:v>bird</c:v>
                </c:pt>
                <c:pt idx="1">
                  <c:v>fish</c:v>
                </c:pt>
                <c:pt idx="2">
                  <c:v>insect</c:v>
                </c:pt>
                <c:pt idx="3">
                  <c:v>tree</c:v>
                </c:pt>
                <c:pt idx="4">
                  <c:v>other land</c:v>
                </c:pt>
                <c:pt idx="5">
                  <c:v>reptile</c:v>
                </c:pt>
                <c:pt idx="6">
                  <c:v>plant</c:v>
                </c:pt>
                <c:pt idx="7">
                  <c:v>other sea</c:v>
                </c:pt>
                <c:pt idx="8">
                  <c:v>shellfish</c:v>
                </c:pt>
                <c:pt idx="9">
                  <c:v>mammal</c:v>
                </c:pt>
              </c:strCache>
            </c:strRef>
          </c:cat>
          <c:val>
            <c:numRef>
              <c:f>Sheet2!$D$31:$D$40</c:f>
              <c:numCache>
                <c:formatCode>General</c:formatCode>
                <c:ptCount val="10"/>
                <c:pt idx="0">
                  <c:v>6.9565217391304355</c:v>
                </c:pt>
                <c:pt idx="1">
                  <c:v>7.5757575757575761</c:v>
                </c:pt>
                <c:pt idx="2">
                  <c:v>7.7551020408163263</c:v>
                </c:pt>
                <c:pt idx="3">
                  <c:v>8.9947089947089953</c:v>
                </c:pt>
                <c:pt idx="4">
                  <c:v>8.3333333333333321</c:v>
                </c:pt>
                <c:pt idx="5">
                  <c:v>9.2307692307692335</c:v>
                </c:pt>
                <c:pt idx="6">
                  <c:v>12.221144519883611</c:v>
                </c:pt>
                <c:pt idx="7">
                  <c:v>11.805555555555557</c:v>
                </c:pt>
                <c:pt idx="8">
                  <c:v>17.213114754098363</c:v>
                </c:pt>
                <c:pt idx="9">
                  <c:v>20.214669051878353</c:v>
                </c:pt>
              </c:numCache>
            </c:numRef>
          </c:val>
        </c:ser>
        <c:ser>
          <c:idx val="2"/>
          <c:order val="2"/>
          <c:tx>
            <c:strRef>
              <c:f>Sheet2!$E$16</c:f>
              <c:strCache>
                <c:ptCount val="1"/>
                <c:pt idx="0">
                  <c:v>Inherited</c:v>
                </c:pt>
              </c:strCache>
            </c:strRef>
          </c:tx>
          <c:spPr>
            <a:solidFill>
              <a:schemeClr val="accent1">
                <a:lumMod val="60000"/>
                <a:lumOff val="40000"/>
              </a:schemeClr>
            </a:solidFill>
          </c:spPr>
          <c:cat>
            <c:strRef>
              <c:f>Sheet2!$B$31:$B$40</c:f>
              <c:strCache>
                <c:ptCount val="10"/>
                <c:pt idx="0">
                  <c:v>bird</c:v>
                </c:pt>
                <c:pt idx="1">
                  <c:v>fish</c:v>
                </c:pt>
                <c:pt idx="2">
                  <c:v>insect</c:v>
                </c:pt>
                <c:pt idx="3">
                  <c:v>tree</c:v>
                </c:pt>
                <c:pt idx="4">
                  <c:v>other land</c:v>
                </c:pt>
                <c:pt idx="5">
                  <c:v>reptile</c:v>
                </c:pt>
                <c:pt idx="6">
                  <c:v>plant</c:v>
                </c:pt>
                <c:pt idx="7">
                  <c:v>other sea</c:v>
                </c:pt>
                <c:pt idx="8">
                  <c:v>shellfish</c:v>
                </c:pt>
                <c:pt idx="9">
                  <c:v>mammal</c:v>
                </c:pt>
              </c:strCache>
            </c:strRef>
          </c:cat>
          <c:val>
            <c:numRef>
              <c:f>Sheet2!$E$31:$E$40</c:f>
              <c:numCache>
                <c:formatCode>General</c:formatCode>
                <c:ptCount val="10"/>
                <c:pt idx="0">
                  <c:v>38.700290979631426</c:v>
                </c:pt>
                <c:pt idx="1">
                  <c:v>47.391304347826086</c:v>
                </c:pt>
                <c:pt idx="2">
                  <c:v>36.428571428571431</c:v>
                </c:pt>
                <c:pt idx="3">
                  <c:v>38.640429338103765</c:v>
                </c:pt>
                <c:pt idx="4">
                  <c:v>19.444444444444446</c:v>
                </c:pt>
                <c:pt idx="5">
                  <c:v>27.777777777777779</c:v>
                </c:pt>
                <c:pt idx="6">
                  <c:v>33.712121212121218</c:v>
                </c:pt>
                <c:pt idx="7">
                  <c:v>36.923076923076934</c:v>
                </c:pt>
                <c:pt idx="8">
                  <c:v>20.491803278688529</c:v>
                </c:pt>
                <c:pt idx="9">
                  <c:v>38.095238095238102</c:v>
                </c:pt>
              </c:numCache>
            </c:numRef>
          </c:val>
        </c:ser>
        <c:axId val="90678400"/>
        <c:axId val="90679936"/>
      </c:barChart>
      <c:lineChart>
        <c:grouping val="standard"/>
        <c:ser>
          <c:idx val="0"/>
          <c:order val="0"/>
          <c:tx>
            <c:strRef>
              <c:f>Sheet2!$C$16</c:f>
              <c:strCache>
                <c:ptCount val="1"/>
                <c:pt idx="0">
                  <c:v>MaxLoans</c:v>
                </c:pt>
              </c:strCache>
            </c:strRef>
          </c:tx>
          <c:spPr>
            <a:ln w="53975">
              <a:solidFill>
                <a:schemeClr val="accent2"/>
              </a:solidFill>
            </a:ln>
          </c:spPr>
          <c:marker>
            <c:symbol val="none"/>
          </c:marker>
          <c:cat>
            <c:strRef>
              <c:f>Sheet2!$B$31:$B$40</c:f>
              <c:strCache>
                <c:ptCount val="10"/>
                <c:pt idx="0">
                  <c:v>bird</c:v>
                </c:pt>
                <c:pt idx="1">
                  <c:v>fish</c:v>
                </c:pt>
                <c:pt idx="2">
                  <c:v>insect</c:v>
                </c:pt>
                <c:pt idx="3">
                  <c:v>tree</c:v>
                </c:pt>
                <c:pt idx="4">
                  <c:v>other land</c:v>
                </c:pt>
                <c:pt idx="5">
                  <c:v>reptile</c:v>
                </c:pt>
                <c:pt idx="6">
                  <c:v>plant</c:v>
                </c:pt>
                <c:pt idx="7">
                  <c:v>other sea</c:v>
                </c:pt>
                <c:pt idx="8">
                  <c:v>shellfish</c:v>
                </c:pt>
                <c:pt idx="9">
                  <c:v>mammal</c:v>
                </c:pt>
              </c:strCache>
            </c:strRef>
          </c:cat>
          <c:val>
            <c:numRef>
              <c:f>Sheet2!$C$31:$C$40</c:f>
              <c:numCache>
                <c:formatCode>General</c:formatCode>
                <c:ptCount val="10"/>
                <c:pt idx="0">
                  <c:v>8.6956521739130448</c:v>
                </c:pt>
                <c:pt idx="1">
                  <c:v>9.8484848484848495</c:v>
                </c:pt>
                <c:pt idx="2">
                  <c:v>9.8979591836734677</c:v>
                </c:pt>
                <c:pt idx="3">
                  <c:v>10.846560846560848</c:v>
                </c:pt>
                <c:pt idx="4">
                  <c:v>11.111111111111109</c:v>
                </c:pt>
                <c:pt idx="5">
                  <c:v>12</c:v>
                </c:pt>
                <c:pt idx="6">
                  <c:v>16.294859359844814</c:v>
                </c:pt>
                <c:pt idx="7">
                  <c:v>18.055555555555554</c:v>
                </c:pt>
                <c:pt idx="8">
                  <c:v>21.311475409836071</c:v>
                </c:pt>
                <c:pt idx="9">
                  <c:v>23.255813953488371</c:v>
                </c:pt>
              </c:numCache>
            </c:numRef>
          </c:val>
        </c:ser>
        <c:ser>
          <c:idx val="3"/>
          <c:order val="3"/>
          <c:tx>
            <c:strRef>
              <c:f>Sheet2!$F$16</c:f>
              <c:strCache>
                <c:ptCount val="1"/>
                <c:pt idx="0">
                  <c:v>Unique</c:v>
                </c:pt>
              </c:strCache>
            </c:strRef>
          </c:tx>
          <c:spPr>
            <a:ln w="53975"/>
          </c:spPr>
          <c:marker>
            <c:symbol val="none"/>
          </c:marker>
          <c:cat>
            <c:strRef>
              <c:f>Sheet2!$B$31:$B$40</c:f>
              <c:strCache>
                <c:ptCount val="10"/>
                <c:pt idx="0">
                  <c:v>bird</c:v>
                </c:pt>
                <c:pt idx="1">
                  <c:v>fish</c:v>
                </c:pt>
                <c:pt idx="2">
                  <c:v>insect</c:v>
                </c:pt>
                <c:pt idx="3">
                  <c:v>tree</c:v>
                </c:pt>
                <c:pt idx="4">
                  <c:v>other land</c:v>
                </c:pt>
                <c:pt idx="5">
                  <c:v>reptile</c:v>
                </c:pt>
                <c:pt idx="6">
                  <c:v>plant</c:v>
                </c:pt>
                <c:pt idx="7">
                  <c:v>other sea</c:v>
                </c:pt>
                <c:pt idx="8">
                  <c:v>shellfish</c:v>
                </c:pt>
                <c:pt idx="9">
                  <c:v>mammal</c:v>
                </c:pt>
              </c:strCache>
            </c:strRef>
          </c:cat>
          <c:val>
            <c:numRef>
              <c:f>Sheet2!$F$31:$F$40</c:f>
              <c:numCache>
                <c:formatCode>General</c:formatCode>
                <c:ptCount val="10"/>
                <c:pt idx="0">
                  <c:v>22.890397672162941</c:v>
                </c:pt>
                <c:pt idx="1">
                  <c:v>28.695652173913039</c:v>
                </c:pt>
                <c:pt idx="2">
                  <c:v>30.510204081632651</c:v>
                </c:pt>
                <c:pt idx="3">
                  <c:v>20.930232558139529</c:v>
                </c:pt>
                <c:pt idx="4">
                  <c:v>52.777777777777779</c:v>
                </c:pt>
                <c:pt idx="5">
                  <c:v>35.41666666666665</c:v>
                </c:pt>
                <c:pt idx="6">
                  <c:v>30.681818181818191</c:v>
                </c:pt>
                <c:pt idx="7">
                  <c:v>28.923076923076923</c:v>
                </c:pt>
                <c:pt idx="8">
                  <c:v>33.606557377049178</c:v>
                </c:pt>
                <c:pt idx="9">
                  <c:v>25.92592592592592</c:v>
                </c:pt>
              </c:numCache>
            </c:numRef>
          </c:val>
        </c:ser>
        <c:marker val="1"/>
        <c:axId val="90678400"/>
        <c:axId val="90679936"/>
      </c:lineChart>
      <c:catAx>
        <c:axId val="90678400"/>
        <c:scaling>
          <c:orientation val="minMax"/>
        </c:scaling>
        <c:axPos val="b"/>
        <c:tickLblPos val="nextTo"/>
        <c:crossAx val="90679936"/>
        <c:crosses val="autoZero"/>
        <c:auto val="1"/>
        <c:lblAlgn val="ctr"/>
        <c:lblOffset val="100"/>
      </c:catAx>
      <c:valAx>
        <c:axId val="90679936"/>
        <c:scaling>
          <c:orientation val="minMax"/>
        </c:scaling>
        <c:axPos val="l"/>
        <c:majorGridlines/>
        <c:numFmt formatCode="General" sourceLinked="1"/>
        <c:tickLblPos val="nextTo"/>
        <c:crossAx val="90678400"/>
        <c:crosses val="autoZero"/>
        <c:crossBetween val="between"/>
      </c:valAx>
    </c:plotArea>
    <c:legend>
      <c:legendPos val="r"/>
      <c:layout/>
    </c:legend>
    <c:plotVisOnly val="1"/>
    <c:dispBlanksAs val="gap"/>
  </c:chart>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clustered"/>
        <c:ser>
          <c:idx val="0"/>
          <c:order val="0"/>
          <c:tx>
            <c:strRef>
              <c:f>Sheet1!$C$2</c:f>
              <c:strCache>
                <c:ptCount val="1"/>
                <c:pt idx="0">
                  <c:v>FF-Loans</c:v>
                </c:pt>
              </c:strCache>
            </c:strRef>
          </c:tx>
          <c:spPr>
            <a:solidFill>
              <a:schemeClr val="accent2">
                <a:lumMod val="75000"/>
              </a:schemeClr>
            </a:solidFill>
          </c:spPr>
          <c:cat>
            <c:multiLvlStrRef>
              <c:f>Sheet1!$A$3:$B$8</c:f>
              <c:multiLvlStrCache>
                <c:ptCount val="6"/>
                <c:lvl>
                  <c:pt idx="0">
                    <c:v>Bardi</c:v>
                  </c:pt>
                  <c:pt idx="1">
                    <c:v>Nyulnyul</c:v>
                  </c:pt>
                  <c:pt idx="2">
                    <c:v>Nimanburru</c:v>
                  </c:pt>
                  <c:pt idx="3">
                    <c:v>Ngumbarl</c:v>
                  </c:pt>
                  <c:pt idx="4">
                    <c:v>Yawuru</c:v>
                  </c:pt>
                  <c:pt idx="5">
                    <c:v>Nyikina</c:v>
                  </c:pt>
                </c:lvl>
                <c:lvl>
                  <c:pt idx="0">
                    <c:v>Western</c:v>
                  </c:pt>
                  <c:pt idx="3">
                    <c:v>Eastern</c:v>
                  </c:pt>
                </c:lvl>
              </c:multiLvlStrCache>
            </c:multiLvlStrRef>
          </c:cat>
          <c:val>
            <c:numRef>
              <c:f>Sheet1!$C$3:$C$8</c:f>
              <c:numCache>
                <c:formatCode>0</c:formatCode>
                <c:ptCount val="6"/>
                <c:pt idx="0">
                  <c:v>11.926605504587156</c:v>
                </c:pt>
                <c:pt idx="1">
                  <c:v>3.5294117647058822</c:v>
                </c:pt>
                <c:pt idx="2">
                  <c:v>5.7142857142857135</c:v>
                </c:pt>
                <c:pt idx="3">
                  <c:v>1.5625</c:v>
                </c:pt>
                <c:pt idx="4">
                  <c:v>8.4905660377358512</c:v>
                </c:pt>
                <c:pt idx="5">
                  <c:v>15.841584158415843</c:v>
                </c:pt>
              </c:numCache>
            </c:numRef>
          </c:val>
        </c:ser>
        <c:ser>
          <c:idx val="1"/>
          <c:order val="1"/>
          <c:tx>
            <c:strRef>
              <c:f>Sheet1!$D$2</c:f>
              <c:strCache>
                <c:ptCount val="1"/>
                <c:pt idx="0">
                  <c:v>BV-Loans</c:v>
                </c:pt>
              </c:strCache>
            </c:strRef>
          </c:tx>
          <c:spPr>
            <a:solidFill>
              <a:schemeClr val="accent2">
                <a:lumMod val="40000"/>
                <a:lumOff val="60000"/>
              </a:schemeClr>
            </a:solidFill>
          </c:spPr>
          <c:cat>
            <c:multiLvlStrRef>
              <c:f>Sheet1!$A$3:$B$8</c:f>
              <c:multiLvlStrCache>
                <c:ptCount val="6"/>
                <c:lvl>
                  <c:pt idx="0">
                    <c:v>Bardi</c:v>
                  </c:pt>
                  <c:pt idx="1">
                    <c:v>Nyulnyul</c:v>
                  </c:pt>
                  <c:pt idx="2">
                    <c:v>Nimanburru</c:v>
                  </c:pt>
                  <c:pt idx="3">
                    <c:v>Ngumbarl</c:v>
                  </c:pt>
                  <c:pt idx="4">
                    <c:v>Yawuru</c:v>
                  </c:pt>
                  <c:pt idx="5">
                    <c:v>Nyikina</c:v>
                  </c:pt>
                </c:lvl>
                <c:lvl>
                  <c:pt idx="0">
                    <c:v>Western</c:v>
                  </c:pt>
                  <c:pt idx="3">
                    <c:v>Eastern</c:v>
                  </c:pt>
                </c:lvl>
              </c:multiLvlStrCache>
            </c:multiLvlStrRef>
          </c:cat>
          <c:val>
            <c:numRef>
              <c:f>Sheet1!$D$3:$D$8</c:f>
              <c:numCache>
                <c:formatCode>0</c:formatCode>
                <c:ptCount val="6"/>
                <c:pt idx="0">
                  <c:v>3</c:v>
                </c:pt>
                <c:pt idx="1">
                  <c:v>1</c:v>
                </c:pt>
                <c:pt idx="2">
                  <c:v>0</c:v>
                </c:pt>
                <c:pt idx="3">
                  <c:v>0</c:v>
                </c:pt>
                <c:pt idx="4">
                  <c:v>5</c:v>
                </c:pt>
                <c:pt idx="5">
                  <c:v>2</c:v>
                </c:pt>
              </c:numCache>
            </c:numRef>
          </c:val>
        </c:ser>
        <c:ser>
          <c:idx val="2"/>
          <c:order val="2"/>
          <c:tx>
            <c:strRef>
              <c:f>Sheet1!$G$2</c:f>
              <c:strCache>
                <c:ptCount val="1"/>
                <c:pt idx="0">
                  <c:v>FF-Unique</c:v>
                </c:pt>
              </c:strCache>
            </c:strRef>
          </c:tx>
          <c:spPr>
            <a:solidFill>
              <a:srgbClr val="FFFF00"/>
            </a:solidFill>
          </c:spPr>
          <c:cat>
            <c:multiLvlStrRef>
              <c:f>Sheet1!$A$3:$B$8</c:f>
              <c:multiLvlStrCache>
                <c:ptCount val="6"/>
                <c:lvl>
                  <c:pt idx="0">
                    <c:v>Bardi</c:v>
                  </c:pt>
                  <c:pt idx="1">
                    <c:v>Nyulnyul</c:v>
                  </c:pt>
                  <c:pt idx="2">
                    <c:v>Nimanburru</c:v>
                  </c:pt>
                  <c:pt idx="3">
                    <c:v>Ngumbarl</c:v>
                  </c:pt>
                  <c:pt idx="4">
                    <c:v>Yawuru</c:v>
                  </c:pt>
                  <c:pt idx="5">
                    <c:v>Nyikina</c:v>
                  </c:pt>
                </c:lvl>
                <c:lvl>
                  <c:pt idx="0">
                    <c:v>Western</c:v>
                  </c:pt>
                  <c:pt idx="3">
                    <c:v>Eastern</c:v>
                  </c:pt>
                </c:lvl>
              </c:multiLvlStrCache>
            </c:multiLvlStrRef>
          </c:cat>
          <c:val>
            <c:numRef>
              <c:f>Sheet1!$G$3:$G$8</c:f>
              <c:numCache>
                <c:formatCode>0</c:formatCode>
                <c:ptCount val="6"/>
                <c:pt idx="0">
                  <c:v>4</c:v>
                </c:pt>
                <c:pt idx="1">
                  <c:v>4</c:v>
                </c:pt>
                <c:pt idx="2">
                  <c:v>5</c:v>
                </c:pt>
                <c:pt idx="3">
                  <c:v>12</c:v>
                </c:pt>
                <c:pt idx="4">
                  <c:v>10</c:v>
                </c:pt>
                <c:pt idx="5">
                  <c:v>10</c:v>
                </c:pt>
              </c:numCache>
            </c:numRef>
          </c:val>
        </c:ser>
        <c:ser>
          <c:idx val="3"/>
          <c:order val="3"/>
          <c:tx>
            <c:strRef>
              <c:f>Sheet1!$H$2</c:f>
              <c:strCache>
                <c:ptCount val="1"/>
                <c:pt idx="0">
                  <c:v>BV-Unique</c:v>
                </c:pt>
              </c:strCache>
            </c:strRef>
          </c:tx>
          <c:spPr>
            <a:solidFill>
              <a:srgbClr val="FFFF00">
                <a:alpha val="36000"/>
              </a:srgbClr>
            </a:solidFill>
          </c:spPr>
          <c:cat>
            <c:multiLvlStrRef>
              <c:f>Sheet1!$A$3:$B$8</c:f>
              <c:multiLvlStrCache>
                <c:ptCount val="6"/>
                <c:lvl>
                  <c:pt idx="0">
                    <c:v>Bardi</c:v>
                  </c:pt>
                  <c:pt idx="1">
                    <c:v>Nyulnyul</c:v>
                  </c:pt>
                  <c:pt idx="2">
                    <c:v>Nimanburru</c:v>
                  </c:pt>
                  <c:pt idx="3">
                    <c:v>Ngumbarl</c:v>
                  </c:pt>
                  <c:pt idx="4">
                    <c:v>Yawuru</c:v>
                  </c:pt>
                  <c:pt idx="5">
                    <c:v>Nyikina</c:v>
                  </c:pt>
                </c:lvl>
                <c:lvl>
                  <c:pt idx="0">
                    <c:v>Western</c:v>
                  </c:pt>
                  <c:pt idx="3">
                    <c:v>Eastern</c:v>
                  </c:pt>
                </c:lvl>
              </c:multiLvlStrCache>
            </c:multiLvlStrRef>
          </c:cat>
          <c:val>
            <c:numRef>
              <c:f>Sheet1!$H$3:$H$8</c:f>
              <c:numCache>
                <c:formatCode>0</c:formatCode>
                <c:ptCount val="6"/>
                <c:pt idx="0">
                  <c:v>27.522935779816518</c:v>
                </c:pt>
                <c:pt idx="1">
                  <c:v>18.823529411764703</c:v>
                </c:pt>
                <c:pt idx="2">
                  <c:v>14.285714285714286</c:v>
                </c:pt>
                <c:pt idx="3">
                  <c:v>37.5</c:v>
                </c:pt>
                <c:pt idx="4">
                  <c:v>33.018867924528301</c:v>
                </c:pt>
                <c:pt idx="5">
                  <c:v>33.663366336633665</c:v>
                </c:pt>
              </c:numCache>
            </c:numRef>
          </c:val>
        </c:ser>
        <c:axId val="119573120"/>
        <c:axId val="143110528"/>
      </c:barChart>
      <c:lineChart>
        <c:grouping val="standard"/>
        <c:ser>
          <c:idx val="4"/>
          <c:order val="4"/>
          <c:tx>
            <c:strRef>
              <c:f>Sheet1!$E$2</c:f>
              <c:strCache>
                <c:ptCount val="1"/>
                <c:pt idx="0">
                  <c:v>FF-Inherit</c:v>
                </c:pt>
              </c:strCache>
            </c:strRef>
          </c:tx>
          <c:marker>
            <c:symbol val="none"/>
          </c:marker>
          <c:cat>
            <c:multiLvlStrRef>
              <c:f>Sheet1!$A$3:$B$8</c:f>
              <c:multiLvlStrCache>
                <c:ptCount val="6"/>
                <c:lvl>
                  <c:pt idx="0">
                    <c:v>Bardi</c:v>
                  </c:pt>
                  <c:pt idx="1">
                    <c:v>Nyulnyul</c:v>
                  </c:pt>
                  <c:pt idx="2">
                    <c:v>Nimanburru</c:v>
                  </c:pt>
                  <c:pt idx="3">
                    <c:v>Ngumbarl</c:v>
                  </c:pt>
                  <c:pt idx="4">
                    <c:v>Yawuru</c:v>
                  </c:pt>
                  <c:pt idx="5">
                    <c:v>Nyikina</c:v>
                  </c:pt>
                </c:lvl>
                <c:lvl>
                  <c:pt idx="0">
                    <c:v>Western</c:v>
                  </c:pt>
                  <c:pt idx="3">
                    <c:v>Eastern</c:v>
                  </c:pt>
                </c:lvl>
              </c:multiLvlStrCache>
            </c:multiLvlStrRef>
          </c:cat>
          <c:val>
            <c:numRef>
              <c:f>Sheet1!$E$3:$E$8</c:f>
              <c:numCache>
                <c:formatCode>0</c:formatCode>
                <c:ptCount val="6"/>
                <c:pt idx="0">
                  <c:v>42.201834862385326</c:v>
                </c:pt>
                <c:pt idx="1">
                  <c:v>60</c:v>
                </c:pt>
                <c:pt idx="2">
                  <c:v>61.428571428571438</c:v>
                </c:pt>
                <c:pt idx="3">
                  <c:v>48.4375</c:v>
                </c:pt>
                <c:pt idx="4">
                  <c:v>33.96226415094339</c:v>
                </c:pt>
                <c:pt idx="5">
                  <c:v>26.732673267326728</c:v>
                </c:pt>
              </c:numCache>
            </c:numRef>
          </c:val>
        </c:ser>
        <c:ser>
          <c:idx val="5"/>
          <c:order val="5"/>
          <c:tx>
            <c:strRef>
              <c:f>Sheet1!$F$2</c:f>
              <c:strCache>
                <c:ptCount val="1"/>
                <c:pt idx="0">
                  <c:v>BV-Inherit</c:v>
                </c:pt>
              </c:strCache>
            </c:strRef>
          </c:tx>
          <c:marker>
            <c:symbol val="none"/>
          </c:marker>
          <c:cat>
            <c:multiLvlStrRef>
              <c:f>Sheet1!$A$3:$B$8</c:f>
              <c:multiLvlStrCache>
                <c:ptCount val="6"/>
                <c:lvl>
                  <c:pt idx="0">
                    <c:v>Bardi</c:v>
                  </c:pt>
                  <c:pt idx="1">
                    <c:v>Nyulnyul</c:v>
                  </c:pt>
                  <c:pt idx="2">
                    <c:v>Nimanburru</c:v>
                  </c:pt>
                  <c:pt idx="3">
                    <c:v>Ngumbarl</c:v>
                  </c:pt>
                  <c:pt idx="4">
                    <c:v>Yawuru</c:v>
                  </c:pt>
                  <c:pt idx="5">
                    <c:v>Nyikina</c:v>
                  </c:pt>
                </c:lvl>
                <c:lvl>
                  <c:pt idx="0">
                    <c:v>Western</c:v>
                  </c:pt>
                  <c:pt idx="3">
                    <c:v>Eastern</c:v>
                  </c:pt>
                </c:lvl>
              </c:multiLvlStrCache>
            </c:multiLvlStrRef>
          </c:cat>
          <c:val>
            <c:numRef>
              <c:f>Sheet1!$F$3:$F$8</c:f>
              <c:numCache>
                <c:formatCode>0</c:formatCode>
                <c:ptCount val="6"/>
                <c:pt idx="0">
                  <c:v>86</c:v>
                </c:pt>
                <c:pt idx="1">
                  <c:v>92</c:v>
                </c:pt>
                <c:pt idx="2">
                  <c:v>91</c:v>
                </c:pt>
                <c:pt idx="3">
                  <c:v>76</c:v>
                </c:pt>
                <c:pt idx="4">
                  <c:v>76</c:v>
                </c:pt>
                <c:pt idx="5">
                  <c:v>78</c:v>
                </c:pt>
              </c:numCache>
            </c:numRef>
          </c:val>
        </c:ser>
        <c:marker val="1"/>
        <c:axId val="119573120"/>
        <c:axId val="143110528"/>
      </c:lineChart>
      <c:catAx>
        <c:axId val="119573120"/>
        <c:scaling>
          <c:orientation val="minMax"/>
        </c:scaling>
        <c:axPos val="b"/>
        <c:tickLblPos val="nextTo"/>
        <c:crossAx val="143110528"/>
        <c:crosses val="autoZero"/>
        <c:auto val="1"/>
        <c:lblAlgn val="ctr"/>
        <c:lblOffset val="100"/>
      </c:catAx>
      <c:valAx>
        <c:axId val="143110528"/>
        <c:scaling>
          <c:orientation val="minMax"/>
        </c:scaling>
        <c:axPos val="l"/>
        <c:numFmt formatCode="0" sourceLinked="1"/>
        <c:tickLblPos val="nextTo"/>
        <c:crossAx val="119573120"/>
        <c:crosses val="autoZero"/>
        <c:crossBetween val="between"/>
      </c:valAx>
    </c:plotArea>
    <c:legend>
      <c:legendPos val="r"/>
      <c:layout/>
    </c:legend>
    <c:plotVisOnly val="1"/>
    <c:dispBlanksAs val="gap"/>
  </c:chart>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US"/>
  <c:chart>
    <c:plotArea>
      <c:layout/>
      <c:barChart>
        <c:barDir val="col"/>
        <c:grouping val="stacked"/>
        <c:ser>
          <c:idx val="0"/>
          <c:order val="0"/>
          <c:tx>
            <c:strRef>
              <c:f>Sheet1!$C$1</c:f>
              <c:strCache>
                <c:ptCount val="1"/>
                <c:pt idx="0">
                  <c:v>Compound</c:v>
                </c:pt>
              </c:strCache>
            </c:strRef>
          </c:tx>
          <c:cat>
            <c:multiLvlStrRef>
              <c:f>Sheet1!$A$2:$B$13</c:f>
              <c:multiLvlStrCache>
                <c:ptCount val="12"/>
                <c:lvl>
                  <c:pt idx="0">
                    <c:v>Yir-Yoront</c:v>
                  </c:pt>
                  <c:pt idx="1">
                    <c:v>Kurtjar</c:v>
                  </c:pt>
                  <c:pt idx="2">
                    <c:v>Guugu Yimidhirr</c:v>
                  </c:pt>
                  <c:pt idx="3">
                    <c:v>Kuku-Yalanji</c:v>
                  </c:pt>
                  <c:pt idx="4">
                    <c:v>Yidiny</c:v>
                  </c:pt>
                  <c:pt idx="5">
                    <c:v>Kuku-Thaypan</c:v>
                  </c:pt>
                  <c:pt idx="6">
                    <c:v>Kuuk Thaayorre</c:v>
                  </c:pt>
                  <c:pt idx="7">
                    <c:v>Wik Ngathan</c:v>
                  </c:pt>
                  <c:pt idx="8">
                    <c:v>Karajarri</c:v>
                  </c:pt>
                  <c:pt idx="9">
                    <c:v>Bardi</c:v>
                  </c:pt>
                  <c:pt idx="10">
                    <c:v>Nyulnyul</c:v>
                  </c:pt>
                  <c:pt idx="11">
                    <c:v>Yawuru</c:v>
                  </c:pt>
                </c:lvl>
                <c:lvl>
                  <c:pt idx="0">
                    <c:v>(Paman) Pama-Nyungan</c:v>
                  </c:pt>
                  <c:pt idx="8">
                    <c:v>(Marrngu) Pama-Nyungan</c:v>
                  </c:pt>
                  <c:pt idx="9">
                    <c:v>Nyulnyulan</c:v>
                  </c:pt>
                </c:lvl>
              </c:multiLvlStrCache>
            </c:multiLvlStrRef>
          </c:cat>
          <c:val>
            <c:numRef>
              <c:f>Sheet1!$C$2:$C$13</c:f>
              <c:numCache>
                <c:formatCode>General</c:formatCode>
                <c:ptCount val="12"/>
                <c:pt idx="0">
                  <c:v>22</c:v>
                </c:pt>
                <c:pt idx="1">
                  <c:v>7</c:v>
                </c:pt>
                <c:pt idx="2">
                  <c:v>3</c:v>
                </c:pt>
                <c:pt idx="3">
                  <c:v>6</c:v>
                </c:pt>
                <c:pt idx="4">
                  <c:v>2</c:v>
                </c:pt>
                <c:pt idx="5">
                  <c:v>5</c:v>
                </c:pt>
                <c:pt idx="6">
                  <c:v>12</c:v>
                </c:pt>
                <c:pt idx="7">
                  <c:v>11</c:v>
                </c:pt>
                <c:pt idx="8">
                  <c:v>3</c:v>
                </c:pt>
                <c:pt idx="9">
                  <c:v>0</c:v>
                </c:pt>
                <c:pt idx="10">
                  <c:v>0</c:v>
                </c:pt>
                <c:pt idx="11">
                  <c:v>3</c:v>
                </c:pt>
              </c:numCache>
            </c:numRef>
          </c:val>
        </c:ser>
        <c:ser>
          <c:idx val="1"/>
          <c:order val="1"/>
          <c:tx>
            <c:strRef>
              <c:f>Sheet1!$D$1</c:f>
              <c:strCache>
                <c:ptCount val="1"/>
                <c:pt idx="0">
                  <c:v>Derived</c:v>
                </c:pt>
              </c:strCache>
            </c:strRef>
          </c:tx>
          <c:cat>
            <c:multiLvlStrRef>
              <c:f>Sheet1!$A$2:$B$13</c:f>
              <c:multiLvlStrCache>
                <c:ptCount val="12"/>
                <c:lvl>
                  <c:pt idx="0">
                    <c:v>Yir-Yoront</c:v>
                  </c:pt>
                  <c:pt idx="1">
                    <c:v>Kurtjar</c:v>
                  </c:pt>
                  <c:pt idx="2">
                    <c:v>Guugu Yimidhirr</c:v>
                  </c:pt>
                  <c:pt idx="3">
                    <c:v>Kuku-Yalanji</c:v>
                  </c:pt>
                  <c:pt idx="4">
                    <c:v>Yidiny</c:v>
                  </c:pt>
                  <c:pt idx="5">
                    <c:v>Kuku-Thaypan</c:v>
                  </c:pt>
                  <c:pt idx="6">
                    <c:v>Kuuk Thaayorre</c:v>
                  </c:pt>
                  <c:pt idx="7">
                    <c:v>Wik Ngathan</c:v>
                  </c:pt>
                  <c:pt idx="8">
                    <c:v>Karajarri</c:v>
                  </c:pt>
                  <c:pt idx="9">
                    <c:v>Bardi</c:v>
                  </c:pt>
                  <c:pt idx="10">
                    <c:v>Nyulnyul</c:v>
                  </c:pt>
                  <c:pt idx="11">
                    <c:v>Yawuru</c:v>
                  </c:pt>
                </c:lvl>
                <c:lvl>
                  <c:pt idx="0">
                    <c:v>(Paman) Pama-Nyungan</c:v>
                  </c:pt>
                  <c:pt idx="8">
                    <c:v>(Marrngu) Pama-Nyungan</c:v>
                  </c:pt>
                  <c:pt idx="9">
                    <c:v>Nyulnyulan</c:v>
                  </c:pt>
                </c:lvl>
              </c:multiLvlStrCache>
            </c:multiLvlStrRef>
          </c:cat>
          <c:val>
            <c:numRef>
              <c:f>Sheet1!$D$2:$D$13</c:f>
              <c:numCache>
                <c:formatCode>General</c:formatCode>
                <c:ptCount val="12"/>
                <c:pt idx="0">
                  <c:v>0</c:v>
                </c:pt>
                <c:pt idx="1">
                  <c:v>0</c:v>
                </c:pt>
                <c:pt idx="2">
                  <c:v>1</c:v>
                </c:pt>
                <c:pt idx="3">
                  <c:v>2</c:v>
                </c:pt>
                <c:pt idx="4">
                  <c:v>2</c:v>
                </c:pt>
                <c:pt idx="5">
                  <c:v>1</c:v>
                </c:pt>
                <c:pt idx="6">
                  <c:v>0</c:v>
                </c:pt>
                <c:pt idx="7">
                  <c:v>0</c:v>
                </c:pt>
                <c:pt idx="8">
                  <c:v>3</c:v>
                </c:pt>
                <c:pt idx="9">
                  <c:v>2</c:v>
                </c:pt>
                <c:pt idx="10">
                  <c:v>8</c:v>
                </c:pt>
                <c:pt idx="11">
                  <c:v>6</c:v>
                </c:pt>
              </c:numCache>
            </c:numRef>
          </c:val>
        </c:ser>
        <c:ser>
          <c:idx val="2"/>
          <c:order val="2"/>
          <c:tx>
            <c:strRef>
              <c:f>Sheet1!$E$1</c:f>
              <c:strCache>
                <c:ptCount val="1"/>
                <c:pt idx="0">
                  <c:v>Simplex</c:v>
                </c:pt>
              </c:strCache>
            </c:strRef>
          </c:tx>
          <c:spPr>
            <a:solidFill>
              <a:schemeClr val="accent6">
                <a:lumMod val="60000"/>
                <a:lumOff val="40000"/>
              </a:schemeClr>
            </a:solidFill>
          </c:spPr>
          <c:cat>
            <c:multiLvlStrRef>
              <c:f>Sheet1!$A$2:$B$13</c:f>
              <c:multiLvlStrCache>
                <c:ptCount val="12"/>
                <c:lvl>
                  <c:pt idx="0">
                    <c:v>Yir-Yoront</c:v>
                  </c:pt>
                  <c:pt idx="1">
                    <c:v>Kurtjar</c:v>
                  </c:pt>
                  <c:pt idx="2">
                    <c:v>Guugu Yimidhirr</c:v>
                  </c:pt>
                  <c:pt idx="3">
                    <c:v>Kuku-Yalanji</c:v>
                  </c:pt>
                  <c:pt idx="4">
                    <c:v>Yidiny</c:v>
                  </c:pt>
                  <c:pt idx="5">
                    <c:v>Kuku-Thaypan</c:v>
                  </c:pt>
                  <c:pt idx="6">
                    <c:v>Kuuk Thaayorre</c:v>
                  </c:pt>
                  <c:pt idx="7">
                    <c:v>Wik Ngathan</c:v>
                  </c:pt>
                  <c:pt idx="8">
                    <c:v>Karajarri</c:v>
                  </c:pt>
                  <c:pt idx="9">
                    <c:v>Bardi</c:v>
                  </c:pt>
                  <c:pt idx="10">
                    <c:v>Nyulnyul</c:v>
                  </c:pt>
                  <c:pt idx="11">
                    <c:v>Yawuru</c:v>
                  </c:pt>
                </c:lvl>
                <c:lvl>
                  <c:pt idx="0">
                    <c:v>(Paman) Pama-Nyungan</c:v>
                  </c:pt>
                  <c:pt idx="8">
                    <c:v>(Marrngu) Pama-Nyungan</c:v>
                  </c:pt>
                  <c:pt idx="9">
                    <c:v>Nyulnyulan</c:v>
                  </c:pt>
                </c:lvl>
              </c:multiLvlStrCache>
            </c:multiLvlStrRef>
          </c:cat>
          <c:val>
            <c:numRef>
              <c:f>Sheet1!$E$2:$E$13</c:f>
              <c:numCache>
                <c:formatCode>General</c:formatCode>
                <c:ptCount val="12"/>
                <c:pt idx="0">
                  <c:v>84</c:v>
                </c:pt>
                <c:pt idx="1">
                  <c:v>78</c:v>
                </c:pt>
                <c:pt idx="2">
                  <c:v>78</c:v>
                </c:pt>
                <c:pt idx="3">
                  <c:v>75</c:v>
                </c:pt>
                <c:pt idx="4">
                  <c:v>71</c:v>
                </c:pt>
                <c:pt idx="5">
                  <c:v>71</c:v>
                </c:pt>
                <c:pt idx="6">
                  <c:v>65</c:v>
                </c:pt>
                <c:pt idx="7">
                  <c:v>62</c:v>
                </c:pt>
                <c:pt idx="8">
                  <c:v>59</c:v>
                </c:pt>
                <c:pt idx="9">
                  <c:v>83</c:v>
                </c:pt>
                <c:pt idx="10">
                  <c:v>64</c:v>
                </c:pt>
                <c:pt idx="11">
                  <c:v>83</c:v>
                </c:pt>
              </c:numCache>
            </c:numRef>
          </c:val>
        </c:ser>
        <c:ser>
          <c:idx val="4"/>
          <c:order val="3"/>
          <c:tx>
            <c:strRef>
              <c:f>Sheet1!$G$1</c:f>
              <c:strCache>
                <c:ptCount val="1"/>
                <c:pt idx="0">
                  <c:v>Redup</c:v>
                </c:pt>
              </c:strCache>
            </c:strRef>
          </c:tx>
          <c:cat>
            <c:multiLvlStrRef>
              <c:f>Sheet1!$A$2:$B$13</c:f>
              <c:multiLvlStrCache>
                <c:ptCount val="12"/>
                <c:lvl>
                  <c:pt idx="0">
                    <c:v>Yir-Yoront</c:v>
                  </c:pt>
                  <c:pt idx="1">
                    <c:v>Kurtjar</c:v>
                  </c:pt>
                  <c:pt idx="2">
                    <c:v>Guugu Yimidhirr</c:v>
                  </c:pt>
                  <c:pt idx="3">
                    <c:v>Kuku-Yalanji</c:v>
                  </c:pt>
                  <c:pt idx="4">
                    <c:v>Yidiny</c:v>
                  </c:pt>
                  <c:pt idx="5">
                    <c:v>Kuku-Thaypan</c:v>
                  </c:pt>
                  <c:pt idx="6">
                    <c:v>Kuuk Thaayorre</c:v>
                  </c:pt>
                  <c:pt idx="7">
                    <c:v>Wik Ngathan</c:v>
                  </c:pt>
                  <c:pt idx="8">
                    <c:v>Karajarri</c:v>
                  </c:pt>
                  <c:pt idx="9">
                    <c:v>Bardi</c:v>
                  </c:pt>
                  <c:pt idx="10">
                    <c:v>Nyulnyul</c:v>
                  </c:pt>
                  <c:pt idx="11">
                    <c:v>Yawuru</c:v>
                  </c:pt>
                </c:lvl>
                <c:lvl>
                  <c:pt idx="0">
                    <c:v>(Paman) Pama-Nyungan</c:v>
                  </c:pt>
                  <c:pt idx="8">
                    <c:v>(Marrngu) Pama-Nyungan</c:v>
                  </c:pt>
                  <c:pt idx="9">
                    <c:v>Nyulnyulan</c:v>
                  </c:pt>
                </c:lvl>
              </c:multiLvlStrCache>
            </c:multiLvlStrRef>
          </c:cat>
          <c:val>
            <c:numRef>
              <c:f>Sheet1!$G$2:$G$13</c:f>
              <c:numCache>
                <c:formatCode>General</c:formatCode>
                <c:ptCount val="12"/>
                <c:pt idx="0">
                  <c:v>0</c:v>
                </c:pt>
                <c:pt idx="1">
                  <c:v>0</c:v>
                </c:pt>
                <c:pt idx="2">
                  <c:v>2</c:v>
                </c:pt>
                <c:pt idx="3">
                  <c:v>0</c:v>
                </c:pt>
                <c:pt idx="4">
                  <c:v>2</c:v>
                </c:pt>
                <c:pt idx="5">
                  <c:v>0</c:v>
                </c:pt>
                <c:pt idx="6">
                  <c:v>1</c:v>
                </c:pt>
                <c:pt idx="7">
                  <c:v>0</c:v>
                </c:pt>
                <c:pt idx="8">
                  <c:v>14</c:v>
                </c:pt>
                <c:pt idx="9">
                  <c:v>2</c:v>
                </c:pt>
                <c:pt idx="10">
                  <c:v>5</c:v>
                </c:pt>
                <c:pt idx="11">
                  <c:v>9</c:v>
                </c:pt>
              </c:numCache>
            </c:numRef>
          </c:val>
        </c:ser>
        <c:overlap val="100"/>
        <c:axId val="143206656"/>
        <c:axId val="143220736"/>
      </c:barChart>
      <c:catAx>
        <c:axId val="143206656"/>
        <c:scaling>
          <c:orientation val="minMax"/>
        </c:scaling>
        <c:axPos val="b"/>
        <c:tickLblPos val="nextTo"/>
        <c:crossAx val="143220736"/>
        <c:crosses val="autoZero"/>
        <c:auto val="1"/>
        <c:lblAlgn val="ctr"/>
        <c:lblOffset val="100"/>
      </c:catAx>
      <c:valAx>
        <c:axId val="143220736"/>
        <c:scaling>
          <c:orientation val="minMax"/>
        </c:scaling>
        <c:axPos val="l"/>
        <c:numFmt formatCode="General" sourceLinked="1"/>
        <c:tickLblPos val="nextTo"/>
        <c:crossAx val="143206656"/>
        <c:crosses val="autoZero"/>
        <c:crossBetween val="between"/>
      </c:valAx>
    </c:plotArea>
    <c:legend>
      <c:legendPos val="r"/>
      <c:layout/>
    </c:legend>
    <c:plotVisOnly val="1"/>
  </c:chart>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5.7237818098824604E-2"/>
          <c:y val="2.8403795679386234E-2"/>
          <c:w val="0.8814287344516718"/>
          <c:h val="0.88804704219664854"/>
        </c:manualLayout>
      </c:layout>
      <c:lineChart>
        <c:grouping val="standard"/>
        <c:ser>
          <c:idx val="0"/>
          <c:order val="0"/>
          <c:tx>
            <c:strRef>
              <c:f>Sheet1!$D$1</c:f>
              <c:strCache>
                <c:ptCount val="1"/>
                <c:pt idx="0">
                  <c:v>FFLoans</c:v>
                </c:pt>
              </c:strCache>
            </c:strRef>
          </c:tx>
          <c:marker>
            <c:symbol val="none"/>
          </c:marker>
          <c:cat>
            <c:strRef>
              <c:f>Sheet1!$A$2:$A$86</c:f>
              <c:strCache>
                <c:ptCount val="62"/>
                <c:pt idx="0">
                  <c:v>AUS</c:v>
                </c:pt>
                <c:pt idx="17">
                  <c:v>NAM</c:v>
                </c:pt>
                <c:pt idx="61">
                  <c:v>SAM</c:v>
                </c:pt>
              </c:strCache>
            </c:strRef>
          </c:cat>
          <c:val>
            <c:numRef>
              <c:f>Sheet1!$D$2:$D$86</c:f>
              <c:numCache>
                <c:formatCode>General</c:formatCode>
                <c:ptCount val="85"/>
                <c:pt idx="0">
                  <c:v>11.926605504587156</c:v>
                </c:pt>
                <c:pt idx="1">
                  <c:v>18.51851851851853</c:v>
                </c:pt>
                <c:pt idx="2">
                  <c:v>4.7619047619047619</c:v>
                </c:pt>
                <c:pt idx="3">
                  <c:v>17.808219178082187</c:v>
                </c:pt>
                <c:pt idx="4">
                  <c:v>51</c:v>
                </c:pt>
                <c:pt idx="5">
                  <c:v>40.449438202247144</c:v>
                </c:pt>
                <c:pt idx="6">
                  <c:v>6.4102564102564097</c:v>
                </c:pt>
                <c:pt idx="7">
                  <c:v>23.913043478260843</c:v>
                </c:pt>
                <c:pt idx="8">
                  <c:v>9.6153846153846363</c:v>
                </c:pt>
                <c:pt idx="9">
                  <c:v>17.857142857142829</c:v>
                </c:pt>
                <c:pt idx="10">
                  <c:v>7.3684210526315779</c:v>
                </c:pt>
                <c:pt idx="11">
                  <c:v>5.7142857142857073</c:v>
                </c:pt>
                <c:pt idx="12">
                  <c:v>13.636363636363635</c:v>
                </c:pt>
                <c:pt idx="13">
                  <c:v>15.84158415841585</c:v>
                </c:pt>
                <c:pt idx="14">
                  <c:v>3.5294117647058822</c:v>
                </c:pt>
                <c:pt idx="15">
                  <c:v>37.894736842105345</c:v>
                </c:pt>
                <c:pt idx="16">
                  <c:v>8.4905660377358547</c:v>
                </c:pt>
                <c:pt idx="17">
                  <c:v>90.588235294117666</c:v>
                </c:pt>
                <c:pt idx="18">
                  <c:v>0.84033613445378164</c:v>
                </c:pt>
                <c:pt idx="19">
                  <c:v>5.4794520547945353</c:v>
                </c:pt>
                <c:pt idx="20">
                  <c:v>5.2631578947368416</c:v>
                </c:pt>
                <c:pt idx="21">
                  <c:v>5.8823529411764675</c:v>
                </c:pt>
                <c:pt idx="22">
                  <c:v>2</c:v>
                </c:pt>
                <c:pt idx="23">
                  <c:v>0.90909090909090906</c:v>
                </c:pt>
                <c:pt idx="24">
                  <c:v>4.1095890410958855</c:v>
                </c:pt>
                <c:pt idx="25">
                  <c:v>4.7619047619047619</c:v>
                </c:pt>
                <c:pt idx="26">
                  <c:v>1.4285714285714286</c:v>
                </c:pt>
                <c:pt idx="27">
                  <c:v>1.1627906976744156</c:v>
                </c:pt>
                <c:pt idx="28">
                  <c:v>9.6153846153846363</c:v>
                </c:pt>
                <c:pt idx="29">
                  <c:v>40.54054054054054</c:v>
                </c:pt>
                <c:pt idx="30">
                  <c:v>14.655172413793101</c:v>
                </c:pt>
                <c:pt idx="31">
                  <c:v>4.0404040404040407</c:v>
                </c:pt>
                <c:pt idx="32">
                  <c:v>4.5045045045045047</c:v>
                </c:pt>
                <c:pt idx="33">
                  <c:v>1.1764705882352959</c:v>
                </c:pt>
                <c:pt idx="34">
                  <c:v>10.434782608695652</c:v>
                </c:pt>
                <c:pt idx="35">
                  <c:v>27.102803738317753</c:v>
                </c:pt>
                <c:pt idx="36">
                  <c:v>4.3103448275861957</c:v>
                </c:pt>
                <c:pt idx="37">
                  <c:v>8.9108910891089206</c:v>
                </c:pt>
                <c:pt idx="38">
                  <c:v>4.7058823529411784</c:v>
                </c:pt>
                <c:pt idx="39">
                  <c:v>6.25</c:v>
                </c:pt>
                <c:pt idx="40">
                  <c:v>13.207547169811319</c:v>
                </c:pt>
                <c:pt idx="41">
                  <c:v>5.1546391752577305</c:v>
                </c:pt>
                <c:pt idx="42">
                  <c:v>5.6074766355140175</c:v>
                </c:pt>
                <c:pt idx="43">
                  <c:v>4.7169811320754675</c:v>
                </c:pt>
                <c:pt idx="44">
                  <c:v>14.018691588785046</c:v>
                </c:pt>
                <c:pt idx="45">
                  <c:v>4.3956043956044004</c:v>
                </c:pt>
                <c:pt idx="46">
                  <c:v>2.912621359223297</c:v>
                </c:pt>
                <c:pt idx="47">
                  <c:v>7.4074074074074066</c:v>
                </c:pt>
                <c:pt idx="48">
                  <c:v>2.2727272727272796</c:v>
                </c:pt>
                <c:pt idx="49">
                  <c:v>16.666666666666664</c:v>
                </c:pt>
                <c:pt idx="50">
                  <c:v>4.301075268817196</c:v>
                </c:pt>
                <c:pt idx="51">
                  <c:v>15</c:v>
                </c:pt>
                <c:pt idx="52">
                  <c:v>16.161616161616191</c:v>
                </c:pt>
                <c:pt idx="53">
                  <c:v>26.605504587155931</c:v>
                </c:pt>
                <c:pt idx="54">
                  <c:v>2.8301886792452784</c:v>
                </c:pt>
                <c:pt idx="55">
                  <c:v>1.3888888888888906</c:v>
                </c:pt>
                <c:pt idx="56">
                  <c:v>14.492753623188406</c:v>
                </c:pt>
                <c:pt idx="57">
                  <c:v>1.8867924528301878</c:v>
                </c:pt>
                <c:pt idx="58">
                  <c:v>4.7619047619047619</c:v>
                </c:pt>
                <c:pt idx="59">
                  <c:v>3</c:v>
                </c:pt>
                <c:pt idx="60">
                  <c:v>5.7971014492753605</c:v>
                </c:pt>
                <c:pt idx="61">
                  <c:v>3.9370078740157477</c:v>
                </c:pt>
                <c:pt idx="62">
                  <c:v>7.0175438596491215</c:v>
                </c:pt>
                <c:pt idx="63">
                  <c:v>8.4337349397590575</c:v>
                </c:pt>
                <c:pt idx="64">
                  <c:v>0</c:v>
                </c:pt>
                <c:pt idx="65">
                  <c:v>13.953488372093037</c:v>
                </c:pt>
                <c:pt idx="66">
                  <c:v>7.042253521126761</c:v>
                </c:pt>
                <c:pt idx="67">
                  <c:v>4.5112781954887362</c:v>
                </c:pt>
                <c:pt idx="68">
                  <c:v>8</c:v>
                </c:pt>
                <c:pt idx="69">
                  <c:v>3.3333333333333335</c:v>
                </c:pt>
                <c:pt idx="70">
                  <c:v>0</c:v>
                </c:pt>
                <c:pt idx="71">
                  <c:v>12.068965517241379</c:v>
                </c:pt>
                <c:pt idx="72">
                  <c:v>1.5873015873015872</c:v>
                </c:pt>
                <c:pt idx="73">
                  <c:v>8.9552238805970141</c:v>
                </c:pt>
                <c:pt idx="74">
                  <c:v>3.6036036036036037</c:v>
                </c:pt>
                <c:pt idx="75">
                  <c:v>8.1395348837209465</c:v>
                </c:pt>
                <c:pt idx="76">
                  <c:v>2.0408163265306132</c:v>
                </c:pt>
                <c:pt idx="77">
                  <c:v>10.638297872340418</c:v>
                </c:pt>
                <c:pt idx="78">
                  <c:v>0</c:v>
                </c:pt>
                <c:pt idx="79">
                  <c:v>0</c:v>
                </c:pt>
                <c:pt idx="80">
                  <c:v>1.1363636363636365</c:v>
                </c:pt>
                <c:pt idx="81">
                  <c:v>1.9230769230769253</c:v>
                </c:pt>
                <c:pt idx="82">
                  <c:v>6.6115702479338845</c:v>
                </c:pt>
                <c:pt idx="83">
                  <c:v>3.4782608695652173</c:v>
                </c:pt>
                <c:pt idx="84">
                  <c:v>1.2658227848101258</c:v>
                </c:pt>
              </c:numCache>
            </c:numRef>
          </c:val>
        </c:ser>
        <c:ser>
          <c:idx val="1"/>
          <c:order val="1"/>
          <c:tx>
            <c:strRef>
              <c:f>Sheet1!$E$1</c:f>
              <c:strCache>
                <c:ptCount val="1"/>
                <c:pt idx="0">
                  <c:v>BasicVocabLoans</c:v>
                </c:pt>
              </c:strCache>
            </c:strRef>
          </c:tx>
          <c:marker>
            <c:symbol val="none"/>
          </c:marker>
          <c:cat>
            <c:strRef>
              <c:f>Sheet1!$A$2:$A$86</c:f>
              <c:strCache>
                <c:ptCount val="62"/>
                <c:pt idx="0">
                  <c:v>AUS</c:v>
                </c:pt>
                <c:pt idx="17">
                  <c:v>NAM</c:v>
                </c:pt>
                <c:pt idx="61">
                  <c:v>SAM</c:v>
                </c:pt>
              </c:strCache>
            </c:strRef>
          </c:cat>
          <c:val>
            <c:numRef>
              <c:f>Sheet1!$E$2:$E$86</c:f>
              <c:numCache>
                <c:formatCode>General</c:formatCode>
                <c:ptCount val="85"/>
                <c:pt idx="0">
                  <c:v>1.980198019801982</c:v>
                </c:pt>
                <c:pt idx="1">
                  <c:v>9.3922651933701609</c:v>
                </c:pt>
                <c:pt idx="2">
                  <c:v>11.956521739130435</c:v>
                </c:pt>
                <c:pt idx="3">
                  <c:v>33.939393939393952</c:v>
                </c:pt>
                <c:pt idx="4">
                  <c:v>48.275862068965516</c:v>
                </c:pt>
                <c:pt idx="5">
                  <c:v>16.230366492146597</c:v>
                </c:pt>
                <c:pt idx="6">
                  <c:v>7.3684210526315779</c:v>
                </c:pt>
                <c:pt idx="7">
                  <c:v>15.263157894736842</c:v>
                </c:pt>
                <c:pt idx="8">
                  <c:v>13.989637305699498</c:v>
                </c:pt>
                <c:pt idx="9">
                  <c:v>11.917098445595848</c:v>
                </c:pt>
                <c:pt idx="10">
                  <c:v>8.8888888888888893</c:v>
                </c:pt>
                <c:pt idx="11">
                  <c:v>0</c:v>
                </c:pt>
                <c:pt idx="12">
                  <c:v>6.7010309278350455</c:v>
                </c:pt>
                <c:pt idx="13">
                  <c:v>6.0773480662983426</c:v>
                </c:pt>
                <c:pt idx="14">
                  <c:v>1.0869565217391322</c:v>
                </c:pt>
                <c:pt idx="15">
                  <c:v>12.935323383084558</c:v>
                </c:pt>
                <c:pt idx="16">
                  <c:v>9.9476439790575917</c:v>
                </c:pt>
                <c:pt idx="17">
                  <c:v>24.778761061946902</c:v>
                </c:pt>
                <c:pt idx="18">
                  <c:v>0</c:v>
                </c:pt>
                <c:pt idx="19">
                  <c:v>4.0404040404040407</c:v>
                </c:pt>
                <c:pt idx="20">
                  <c:v>2.2222222222222232</c:v>
                </c:pt>
                <c:pt idx="21">
                  <c:v>0</c:v>
                </c:pt>
                <c:pt idx="22">
                  <c:v>2.5641025641025652</c:v>
                </c:pt>
                <c:pt idx="23">
                  <c:v>3.4482758620689653</c:v>
                </c:pt>
                <c:pt idx="24">
                  <c:v>5.1136363636363642</c:v>
                </c:pt>
                <c:pt idx="25">
                  <c:v>4.5918367346938824</c:v>
                </c:pt>
                <c:pt idx="26">
                  <c:v>1.015228426395939</c:v>
                </c:pt>
                <c:pt idx="27">
                  <c:v>0.50251256281406875</c:v>
                </c:pt>
                <c:pt idx="28">
                  <c:v>5.4726368159203984</c:v>
                </c:pt>
                <c:pt idx="29">
                  <c:v>12</c:v>
                </c:pt>
                <c:pt idx="30">
                  <c:v>1.1363636363636365</c:v>
                </c:pt>
                <c:pt idx="31">
                  <c:v>1.5625</c:v>
                </c:pt>
                <c:pt idx="32">
                  <c:v>1.5151515151515151</c:v>
                </c:pt>
                <c:pt idx="33">
                  <c:v>0.51020408163265196</c:v>
                </c:pt>
                <c:pt idx="34">
                  <c:v>4.455445544554455</c:v>
                </c:pt>
                <c:pt idx="35">
                  <c:v>11.442786069651754</c:v>
                </c:pt>
                <c:pt idx="36">
                  <c:v>2.4752475247524748</c:v>
                </c:pt>
                <c:pt idx="37">
                  <c:v>1.0050251256281406</c:v>
                </c:pt>
                <c:pt idx="38">
                  <c:v>2.512562814070352</c:v>
                </c:pt>
                <c:pt idx="39">
                  <c:v>3.9603960396039604</c:v>
                </c:pt>
                <c:pt idx="40">
                  <c:v>1.0752688172042992</c:v>
                </c:pt>
                <c:pt idx="41">
                  <c:v>2.0833333333333366</c:v>
                </c:pt>
                <c:pt idx="42">
                  <c:v>2</c:v>
                </c:pt>
                <c:pt idx="43">
                  <c:v>3.1088082901554404</c:v>
                </c:pt>
                <c:pt idx="44">
                  <c:v>5.8201058201058053</c:v>
                </c:pt>
                <c:pt idx="45">
                  <c:v>4.1025641025641022</c:v>
                </c:pt>
                <c:pt idx="46">
                  <c:v>0</c:v>
                </c:pt>
                <c:pt idx="47">
                  <c:v>4.5454545454545459</c:v>
                </c:pt>
                <c:pt idx="48">
                  <c:v>0.50761421319796951</c:v>
                </c:pt>
                <c:pt idx="49">
                  <c:v>16.129032258064516</c:v>
                </c:pt>
                <c:pt idx="50">
                  <c:v>0.49751243781094623</c:v>
                </c:pt>
                <c:pt idx="51">
                  <c:v>14.427860696517413</c:v>
                </c:pt>
                <c:pt idx="52">
                  <c:v>3.0456852791878175</c:v>
                </c:pt>
                <c:pt idx="53">
                  <c:v>5.0505050505050386</c:v>
                </c:pt>
                <c:pt idx="54">
                  <c:v>1.4778325123152698</c:v>
                </c:pt>
                <c:pt idx="55">
                  <c:v>1.0050251256281406</c:v>
                </c:pt>
                <c:pt idx="56">
                  <c:v>0.80645161290322664</c:v>
                </c:pt>
                <c:pt idx="57">
                  <c:v>0</c:v>
                </c:pt>
                <c:pt idx="58">
                  <c:v>1.104972375690608</c:v>
                </c:pt>
                <c:pt idx="59">
                  <c:v>0.50251256281406875</c:v>
                </c:pt>
                <c:pt idx="60">
                  <c:v>0.81300813008130091</c:v>
                </c:pt>
                <c:pt idx="61">
                  <c:v>0</c:v>
                </c:pt>
                <c:pt idx="62">
                  <c:v>0</c:v>
                </c:pt>
                <c:pt idx="63">
                  <c:v>0.54644808743169404</c:v>
                </c:pt>
                <c:pt idx="64">
                  <c:v>0.62111801242236064</c:v>
                </c:pt>
                <c:pt idx="65">
                  <c:v>2.7322404371584632</c:v>
                </c:pt>
                <c:pt idx="66">
                  <c:v>0</c:v>
                </c:pt>
                <c:pt idx="67">
                  <c:v>1.5625</c:v>
                </c:pt>
                <c:pt idx="68">
                  <c:v>4.0229885057471266</c:v>
                </c:pt>
                <c:pt idx="69">
                  <c:v>0</c:v>
                </c:pt>
                <c:pt idx="70">
                  <c:v>0</c:v>
                </c:pt>
                <c:pt idx="71">
                  <c:v>1.0752688172042992</c:v>
                </c:pt>
                <c:pt idx="72">
                  <c:v>0</c:v>
                </c:pt>
                <c:pt idx="73">
                  <c:v>1.9230769230769253</c:v>
                </c:pt>
                <c:pt idx="74">
                  <c:v>0.56497175141242961</c:v>
                </c:pt>
                <c:pt idx="75">
                  <c:v>3.1496062992125982</c:v>
                </c:pt>
                <c:pt idx="76">
                  <c:v>0</c:v>
                </c:pt>
                <c:pt idx="77">
                  <c:v>1.0752688172042992</c:v>
                </c:pt>
                <c:pt idx="78">
                  <c:v>1.8633540372670798</c:v>
                </c:pt>
                <c:pt idx="79">
                  <c:v>0</c:v>
                </c:pt>
                <c:pt idx="80">
                  <c:v>0</c:v>
                </c:pt>
                <c:pt idx="81">
                  <c:v>0</c:v>
                </c:pt>
                <c:pt idx="82">
                  <c:v>0</c:v>
                </c:pt>
                <c:pt idx="83">
                  <c:v>0</c:v>
                </c:pt>
                <c:pt idx="84">
                  <c:v>1.7045454545454544</c:v>
                </c:pt>
              </c:numCache>
            </c:numRef>
          </c:val>
        </c:ser>
        <c:marker val="1"/>
        <c:axId val="143238272"/>
        <c:axId val="143239808"/>
      </c:lineChart>
      <c:catAx>
        <c:axId val="143238272"/>
        <c:scaling>
          <c:orientation val="minMax"/>
        </c:scaling>
        <c:axPos val="b"/>
        <c:tickLblPos val="nextTo"/>
        <c:crossAx val="143239808"/>
        <c:crosses val="autoZero"/>
        <c:auto val="1"/>
        <c:lblAlgn val="ctr"/>
        <c:lblOffset val="100"/>
      </c:catAx>
      <c:valAx>
        <c:axId val="143239808"/>
        <c:scaling>
          <c:orientation val="minMax"/>
        </c:scaling>
        <c:axPos val="l"/>
        <c:numFmt formatCode="General" sourceLinked="1"/>
        <c:tickLblPos val="nextTo"/>
        <c:crossAx val="143238272"/>
        <c:crosses val="autoZero"/>
        <c:crossBetween val="between"/>
      </c:valAx>
    </c:plotArea>
    <c:legend>
      <c:legendPos val="r"/>
      <c:layout>
        <c:manualLayout>
          <c:xMode val="edge"/>
          <c:yMode val="edge"/>
          <c:x val="0.54847095743466867"/>
          <c:y val="6.4016757520694564E-2"/>
          <c:w val="0.16747107155083876"/>
          <c:h val="9.2479305471431461E-2"/>
        </c:manualLayout>
      </c:layout>
    </c:legend>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D41A41-EA13-4442-AE26-CB0C5D84130F}" type="datetimeFigureOut">
              <a:rPr lang="en-US" smtClean="0"/>
              <a:pPr/>
              <a:t>11/8/2012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533CE5-AD2B-421A-A952-DFBC5030B80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others</a:t>
            </a:r>
            <a:r>
              <a:rPr lang="en-US" baseline="0" dirty="0" smtClean="0"/>
              <a:t> which I excluded because of low attestation figures</a:t>
            </a:r>
            <a:endParaRPr lang="en-US" dirty="0"/>
          </a:p>
        </p:txBody>
      </p:sp>
      <p:sp>
        <p:nvSpPr>
          <p:cNvPr id="4" name="Slide Number Placeholder 3"/>
          <p:cNvSpPr>
            <a:spLocks noGrp="1"/>
          </p:cNvSpPr>
          <p:nvPr>
            <p:ph type="sldNum" sz="quarter" idx="10"/>
          </p:nvPr>
        </p:nvSpPr>
        <p:spPr/>
        <p:txBody>
          <a:bodyPr/>
          <a:lstStyle/>
          <a:p>
            <a:fld id="{D9533CE5-AD2B-421A-A952-DFBC5030B802}"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C3D0391-2212-4FA2-A31E-A25BFB388D76}" type="datetimeFigureOut">
              <a:rPr lang="en-US" smtClean="0"/>
              <a:pPr/>
              <a:t>11/8/2012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EFFE22AA-BA11-46C3-AB43-406F4229CDCC}"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C3D0391-2212-4FA2-A31E-A25BFB388D76}" type="datetimeFigureOut">
              <a:rPr lang="en-US" smtClean="0"/>
              <a:pPr/>
              <a:t>11/8/2012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FFE22AA-BA11-46C3-AB43-406F4229CDC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C3D0391-2212-4FA2-A31E-A25BFB388D76}" type="datetimeFigureOut">
              <a:rPr lang="en-US" smtClean="0"/>
              <a:pPr/>
              <a:t>11/8/2012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FFE22AA-BA11-46C3-AB43-406F4229CDC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C3D0391-2212-4FA2-A31E-A25BFB388D76}" type="datetimeFigureOut">
              <a:rPr lang="en-US" smtClean="0"/>
              <a:pPr/>
              <a:t>11/8/2012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FFE22AA-BA11-46C3-AB43-406F4229CDCC}"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C3D0391-2212-4FA2-A31E-A25BFB388D76}" type="datetimeFigureOut">
              <a:rPr lang="en-US" smtClean="0"/>
              <a:pPr/>
              <a:t>11/8/2012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FFE22AA-BA11-46C3-AB43-406F4229CDCC}"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C3D0391-2212-4FA2-A31E-A25BFB388D76}" type="datetimeFigureOut">
              <a:rPr lang="en-US" smtClean="0"/>
              <a:pPr/>
              <a:t>11/8/2012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FFE22AA-BA11-46C3-AB43-406F4229CDCC}"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C3D0391-2212-4FA2-A31E-A25BFB388D76}" type="datetimeFigureOut">
              <a:rPr lang="en-US" smtClean="0"/>
              <a:pPr/>
              <a:t>11/8/2012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EFFE22AA-BA11-46C3-AB43-406F4229CDC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C3D0391-2212-4FA2-A31E-A25BFB388D76}" type="datetimeFigureOut">
              <a:rPr lang="en-US" smtClean="0"/>
              <a:pPr/>
              <a:t>11/8/2012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EFFE22AA-BA11-46C3-AB43-406F4229CDCC}"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C3D0391-2212-4FA2-A31E-A25BFB388D76}" type="datetimeFigureOut">
              <a:rPr lang="en-US" smtClean="0"/>
              <a:pPr/>
              <a:t>11/8/2012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EFFE22AA-BA11-46C3-AB43-406F4229CD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C3D0391-2212-4FA2-A31E-A25BFB388D76}" type="datetimeFigureOut">
              <a:rPr lang="en-US" smtClean="0"/>
              <a:pPr/>
              <a:t>11/8/2012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EFFE22AA-BA11-46C3-AB43-406F4229CDC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C3D0391-2212-4FA2-A31E-A25BFB388D76}" type="datetimeFigureOut">
              <a:rPr lang="en-US" smtClean="0"/>
              <a:pPr/>
              <a:t>11/8/2012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EFFE22AA-BA11-46C3-AB43-406F4229CDCC}"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C3D0391-2212-4FA2-A31E-A25BFB388D76}" type="datetimeFigureOut">
              <a:rPr lang="en-US" smtClean="0"/>
              <a:pPr/>
              <a:t>11/8/2012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EFFE22AA-BA11-46C3-AB43-406F4229CDC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304800"/>
            <a:ext cx="7772400" cy="2286961"/>
          </a:xfrm>
        </p:spPr>
        <p:txBody>
          <a:bodyPr>
            <a:normAutofit fontScale="90000"/>
          </a:bodyPr>
          <a:lstStyle/>
          <a:p>
            <a:r>
              <a:rPr lang="en-US" dirty="0" smtClean="0"/>
              <a:t>Reconstruction in </a:t>
            </a:r>
            <a:r>
              <a:rPr lang="en-US" dirty="0" err="1" smtClean="0"/>
              <a:t>Ethnobiological</a:t>
            </a:r>
            <a:r>
              <a:rPr lang="en-US" dirty="0" smtClean="0"/>
              <a:t> Systems</a:t>
            </a:r>
            <a:br>
              <a:rPr lang="en-US" dirty="0" smtClean="0"/>
            </a:br>
            <a:r>
              <a:rPr lang="en-US" dirty="0" smtClean="0"/>
              <a:t>of Australian Languages</a:t>
            </a:r>
            <a:endParaRPr lang="en-US" dirty="0"/>
          </a:p>
        </p:txBody>
      </p:sp>
      <p:sp>
        <p:nvSpPr>
          <p:cNvPr id="3" name="Subtitle 2"/>
          <p:cNvSpPr>
            <a:spLocks noGrp="1"/>
          </p:cNvSpPr>
          <p:nvPr>
            <p:ph type="subTitle" idx="1"/>
          </p:nvPr>
        </p:nvSpPr>
        <p:spPr>
          <a:xfrm>
            <a:off x="685800" y="2667000"/>
            <a:ext cx="8062912" cy="2590800"/>
          </a:xfrm>
        </p:spPr>
        <p:txBody>
          <a:bodyPr>
            <a:normAutofit/>
          </a:bodyPr>
          <a:lstStyle/>
          <a:p>
            <a:r>
              <a:rPr lang="en-US" dirty="0" smtClean="0"/>
              <a:t>Claire Bowern</a:t>
            </a:r>
          </a:p>
          <a:p>
            <a:r>
              <a:rPr lang="en-US" dirty="0" smtClean="0"/>
              <a:t>Yale University</a:t>
            </a:r>
          </a:p>
          <a:p>
            <a:endParaRPr lang="en-US" dirty="0" smtClean="0"/>
          </a:p>
          <a:p>
            <a:r>
              <a:rPr lang="en-US" dirty="0" smtClean="0"/>
              <a:t>(Work in progress with Patrick </a:t>
            </a:r>
            <a:r>
              <a:rPr lang="en-US" dirty="0" err="1" smtClean="0"/>
              <a:t>McConvell</a:t>
            </a:r>
            <a:r>
              <a:rPr lang="en-US" dirty="0" smtClean="0"/>
              <a:t>)</a:t>
            </a:r>
            <a:endParaRPr lang="en-US" dirty="0"/>
          </a:p>
        </p:txBody>
      </p:sp>
      <p:pic>
        <p:nvPicPr>
          <p:cNvPr id="2050" name="Picture 2" descr="C:\Documents and Settings\Claire Bowern\My Documents\My Dropbox\HunterGathererDocs\AAAS\yalelogo.jpg"/>
          <p:cNvPicPr>
            <a:picLocks noChangeAspect="1" noChangeArrowheads="1"/>
          </p:cNvPicPr>
          <p:nvPr/>
        </p:nvPicPr>
        <p:blipFill>
          <a:blip r:embed="rId2" cstate="print"/>
          <a:srcRect/>
          <a:stretch>
            <a:fillRect/>
          </a:stretch>
        </p:blipFill>
        <p:spPr bwMode="auto">
          <a:xfrm>
            <a:off x="0" y="5867400"/>
            <a:ext cx="920371" cy="990600"/>
          </a:xfrm>
          <a:prstGeom prst="rect">
            <a:avLst/>
          </a:prstGeom>
          <a:noFill/>
        </p:spPr>
      </p:pic>
      <p:pic>
        <p:nvPicPr>
          <p:cNvPr id="2051" name="Picture 3" descr="C:\Documents and Settings\Claire Bowern\My Documents\My Dropbox\HunterGathererDocs\AAAS\nsf.jpg"/>
          <p:cNvPicPr>
            <a:picLocks noChangeAspect="1" noChangeArrowheads="1"/>
          </p:cNvPicPr>
          <p:nvPr/>
        </p:nvPicPr>
        <p:blipFill>
          <a:blip r:embed="rId3" cstate="print"/>
          <a:srcRect/>
          <a:stretch>
            <a:fillRect/>
          </a:stretch>
        </p:blipFill>
        <p:spPr bwMode="auto">
          <a:xfrm>
            <a:off x="8153400" y="5867400"/>
            <a:ext cx="990600" cy="9906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7 non-cultivator languages</a:t>
            </a:r>
          </a:p>
          <a:p>
            <a:pPr lvl="1"/>
            <a:r>
              <a:rPr lang="en-US" dirty="0" smtClean="0"/>
              <a:t>4/7 from Pacific North-West [USA/Canada]</a:t>
            </a:r>
          </a:p>
          <a:p>
            <a:pPr lvl="1"/>
            <a:r>
              <a:rPr lang="en-US" dirty="0" smtClean="0"/>
              <a:t>Navajo [!]</a:t>
            </a:r>
          </a:p>
          <a:p>
            <a:pPr lvl="1"/>
            <a:r>
              <a:rPr lang="en-US" dirty="0" err="1" smtClean="0"/>
              <a:t>Anindilyakwa</a:t>
            </a:r>
            <a:endParaRPr lang="en-US" dirty="0" smtClean="0"/>
          </a:p>
          <a:p>
            <a:pPr lvl="1"/>
            <a:r>
              <a:rPr lang="en-US" dirty="0" smtClean="0"/>
              <a:t>1 from Central America</a:t>
            </a:r>
          </a:p>
          <a:p>
            <a:pPr lvl="1"/>
            <a:endParaRPr lang="en-US" dirty="0" smtClean="0"/>
          </a:p>
          <a:p>
            <a:pPr lvl="1"/>
            <a:endParaRPr lang="en-US" dirty="0" smtClean="0"/>
          </a:p>
          <a:p>
            <a:pPr lvl="1"/>
            <a:r>
              <a:rPr lang="en-US" dirty="0" smtClean="0"/>
              <a:t>Berlin’s sample was therefore biased towards a specific </a:t>
            </a:r>
            <a:r>
              <a:rPr lang="en-US" dirty="0" smtClean="0">
                <a:solidFill>
                  <a:schemeClr val="accent3">
                    <a:lumMod val="75000"/>
                  </a:schemeClr>
                </a:solidFill>
              </a:rPr>
              <a:t>ecosystem</a:t>
            </a:r>
            <a:r>
              <a:rPr lang="en-US" dirty="0" smtClean="0"/>
              <a:t> and </a:t>
            </a:r>
            <a:r>
              <a:rPr lang="en-US" dirty="0" smtClean="0">
                <a:solidFill>
                  <a:schemeClr val="accent3">
                    <a:lumMod val="75000"/>
                  </a:schemeClr>
                </a:solidFill>
              </a:rPr>
              <a:t>linguistic area</a:t>
            </a:r>
            <a:r>
              <a:rPr lang="en-US" dirty="0" smtClean="0"/>
              <a:t>.</a:t>
            </a:r>
          </a:p>
          <a:p>
            <a:pPr lvl="1"/>
            <a:endParaRPr lang="en-US" dirty="0"/>
          </a:p>
        </p:txBody>
      </p:sp>
      <p:sp>
        <p:nvSpPr>
          <p:cNvPr id="3" name="Title 2"/>
          <p:cNvSpPr>
            <a:spLocks noGrp="1"/>
          </p:cNvSpPr>
          <p:nvPr>
            <p:ph type="title"/>
          </p:nvPr>
        </p:nvSpPr>
        <p:spPr/>
        <p:txBody>
          <a:bodyPr/>
          <a:lstStyle/>
          <a:p>
            <a:r>
              <a:rPr lang="en-US" dirty="0" smtClean="0"/>
              <a:t>Sampling problem?</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u-Latn-CA" dirty="0" smtClean="0"/>
              <a:t>39 Languages </a:t>
            </a:r>
          </a:p>
          <a:p>
            <a:pPr lvl="1"/>
            <a:r>
              <a:rPr lang="iu-Latn-CA" dirty="0" smtClean="0"/>
              <a:t>3 Australian [Kukatja, Gupapuyŋu, Anaindilyakwa]</a:t>
            </a:r>
          </a:p>
          <a:p>
            <a:pPr lvl="1"/>
            <a:r>
              <a:rPr lang="iu-Latn-CA" dirty="0" smtClean="0"/>
              <a:t>20 HGs</a:t>
            </a:r>
          </a:p>
          <a:p>
            <a:pPr lvl="1"/>
            <a:r>
              <a:rPr lang="iu-Latn-CA" dirty="0" smtClean="0"/>
              <a:t>Bias towards Central America, Pacific Northwest, and Philippines</a:t>
            </a:r>
          </a:p>
          <a:p>
            <a:pPr lvl="1"/>
            <a:endParaRPr lang="iu-Latn-CA" dirty="0" smtClean="0"/>
          </a:p>
          <a:p>
            <a:r>
              <a:rPr lang="iu-Latn-CA" dirty="0" smtClean="0"/>
              <a:t>Exhaustive surveying (all languages with detailed ethnobiological descriptions)</a:t>
            </a:r>
          </a:p>
          <a:p>
            <a:pPr lvl="1"/>
            <a:endParaRPr lang="en-US" dirty="0"/>
          </a:p>
        </p:txBody>
      </p:sp>
      <p:sp>
        <p:nvSpPr>
          <p:cNvPr id="3" name="Title 2"/>
          <p:cNvSpPr>
            <a:spLocks noGrp="1"/>
          </p:cNvSpPr>
          <p:nvPr>
            <p:ph type="title"/>
          </p:nvPr>
        </p:nvSpPr>
        <p:spPr/>
        <p:txBody>
          <a:bodyPr/>
          <a:lstStyle/>
          <a:p>
            <a:r>
              <a:rPr lang="iu-Latn-CA" dirty="0" smtClean="0"/>
              <a:t>Brown (1977)</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iu-Latn-CA" dirty="0" smtClean="0"/>
              <a:t>Complexity in ethnobiological nomenclature is directly related to complexity in social structures (and in use of cultivation)</a:t>
            </a:r>
          </a:p>
          <a:p>
            <a:endParaRPr lang="iu-Latn-CA" dirty="0" smtClean="0"/>
          </a:p>
          <a:p>
            <a:pPr lvl="1">
              <a:buNone/>
            </a:pPr>
            <a:r>
              <a:rPr lang="en-US" dirty="0" smtClean="0"/>
              <a:t>	</a:t>
            </a:r>
            <a:r>
              <a:rPr lang="en-US" i="1" dirty="0" smtClean="0"/>
              <a:t>Terms for 'tree' and other general biological categories such as 'grass', 'vine', 'fish' and 'bird‘ are relatively recent additions to languages. These broad categories have probably developed in response to most individuals being removed from daily intimate contact with the world of plant and animals as societies have increased in size and complexity.</a:t>
            </a:r>
            <a:endParaRPr lang="en-US" i="1" dirty="0"/>
          </a:p>
        </p:txBody>
      </p:sp>
      <p:sp>
        <p:nvSpPr>
          <p:cNvPr id="3" name="Title 2"/>
          <p:cNvSpPr>
            <a:spLocks noGrp="1"/>
          </p:cNvSpPr>
          <p:nvPr>
            <p:ph type="title"/>
          </p:nvPr>
        </p:nvSpPr>
        <p:spPr/>
        <p:txBody>
          <a:bodyPr>
            <a:normAutofit fontScale="90000"/>
          </a:bodyPr>
          <a:lstStyle/>
          <a:p>
            <a:r>
              <a:rPr lang="iu-Latn-CA" dirty="0" smtClean="0"/>
              <a:t>Brown (1977), Witkoski, Brown and Chase (1981)</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Life Form generics (tree, grass, animal, snake, etc)</a:t>
            </a:r>
          </a:p>
          <a:p>
            <a:pPr lvl="1"/>
            <a:r>
              <a:rPr lang="en-US" dirty="0" smtClean="0"/>
              <a:t>Present and </a:t>
            </a:r>
            <a:r>
              <a:rPr lang="en-US" dirty="0" err="1" smtClean="0"/>
              <a:t>reconstructible</a:t>
            </a:r>
            <a:r>
              <a:rPr lang="en-US" dirty="0" smtClean="0"/>
              <a:t> in </a:t>
            </a:r>
            <a:r>
              <a:rPr lang="en-US" dirty="0" err="1" smtClean="0"/>
              <a:t>Yol</a:t>
            </a:r>
            <a:r>
              <a:rPr lang="iu-Latn-CA" dirty="0" smtClean="0"/>
              <a:t>ŋ</a:t>
            </a:r>
            <a:r>
              <a:rPr lang="en-US" dirty="0" smtClean="0"/>
              <a:t>u, </a:t>
            </a:r>
            <a:r>
              <a:rPr lang="en-US" dirty="0" err="1" smtClean="0"/>
              <a:t>Nyulnyulan</a:t>
            </a:r>
            <a:r>
              <a:rPr lang="en-US" dirty="0" smtClean="0"/>
              <a:t>, </a:t>
            </a:r>
            <a:r>
              <a:rPr lang="en-US" dirty="0" err="1" smtClean="0"/>
              <a:t>Paman</a:t>
            </a:r>
            <a:r>
              <a:rPr lang="en-US" dirty="0" smtClean="0"/>
              <a:t>, etc</a:t>
            </a:r>
          </a:p>
          <a:p>
            <a:pPr lvl="1"/>
            <a:r>
              <a:rPr lang="en-US" dirty="0" smtClean="0"/>
              <a:t>Tend to be absent in Victorian languages, </a:t>
            </a:r>
            <a:r>
              <a:rPr lang="en-US" dirty="0" err="1" smtClean="0"/>
              <a:t>Wati</a:t>
            </a:r>
            <a:r>
              <a:rPr lang="en-US" dirty="0" smtClean="0"/>
              <a:t> languages (e.g. snake); </a:t>
            </a:r>
            <a:br>
              <a:rPr lang="en-US" dirty="0" smtClean="0"/>
            </a:br>
            <a:r>
              <a:rPr lang="en-US" dirty="0" err="1" smtClean="0"/>
              <a:t>Anindilyakwa</a:t>
            </a:r>
            <a:endParaRPr lang="en-US" dirty="0"/>
          </a:p>
        </p:txBody>
      </p:sp>
      <p:sp>
        <p:nvSpPr>
          <p:cNvPr id="3" name="Title 2"/>
          <p:cNvSpPr>
            <a:spLocks noGrp="1"/>
          </p:cNvSpPr>
          <p:nvPr>
            <p:ph type="title"/>
          </p:nvPr>
        </p:nvSpPr>
        <p:spPr/>
        <p:txBody>
          <a:bodyPr>
            <a:normAutofit fontScale="90000"/>
          </a:bodyPr>
          <a:lstStyle/>
          <a:p>
            <a:r>
              <a:rPr lang="en-US" dirty="0" smtClean="0"/>
              <a:t>Diversity in Australian </a:t>
            </a:r>
            <a:r>
              <a:rPr lang="en-US" dirty="0" err="1" smtClean="0"/>
              <a:t>Ethnobiological</a:t>
            </a:r>
            <a:r>
              <a:rPr lang="en-US" dirty="0" smtClean="0"/>
              <a:t> systems</a:t>
            </a:r>
            <a:endParaRPr lang="en-US" dirty="0"/>
          </a:p>
        </p:txBody>
      </p:sp>
      <p:pic>
        <p:nvPicPr>
          <p:cNvPr id="5123" name="Picture 3" descr="C:\Documents and Settings\Claire Bowern\My Documents\PNY\bowern2006yannhangu.JPG"/>
          <p:cNvPicPr>
            <a:picLocks noChangeAspect="1" noChangeArrowheads="1"/>
          </p:cNvPicPr>
          <p:nvPr/>
        </p:nvPicPr>
        <p:blipFill>
          <a:blip r:embed="rId2" cstate="print"/>
          <a:srcRect/>
          <a:stretch>
            <a:fillRect/>
          </a:stretch>
        </p:blipFill>
        <p:spPr bwMode="auto">
          <a:xfrm>
            <a:off x="5105400" y="3829051"/>
            <a:ext cx="4038600" cy="30289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19472"/>
          </a:xfrm>
        </p:spPr>
        <p:txBody>
          <a:bodyPr>
            <a:normAutofit/>
          </a:bodyPr>
          <a:lstStyle/>
          <a:p>
            <a:r>
              <a:rPr lang="en-US" dirty="0" smtClean="0"/>
              <a:t>Life forms (including):</a:t>
            </a:r>
          </a:p>
          <a:p>
            <a:pPr lvl="1"/>
            <a:r>
              <a:rPr lang="iu-Latn-CA" i="1" dirty="0" smtClean="0"/>
              <a:t>Bardag </a:t>
            </a:r>
            <a:r>
              <a:rPr lang="iu-Latn-CA" dirty="0" smtClean="0"/>
              <a:t>‘tree’ </a:t>
            </a:r>
            <a:r>
              <a:rPr lang="iu-Latn-CA" i="1" dirty="0" smtClean="0"/>
              <a:t>(&lt;*bardaŋka) </a:t>
            </a:r>
            <a:endParaRPr lang="iu-Latn-CA" dirty="0" smtClean="0"/>
          </a:p>
          <a:p>
            <a:pPr lvl="1"/>
            <a:r>
              <a:rPr lang="iu-Latn-CA" i="1" dirty="0" smtClean="0"/>
              <a:t>Gooljoo </a:t>
            </a:r>
            <a:r>
              <a:rPr lang="iu-Latn-CA" dirty="0" smtClean="0"/>
              <a:t>‘grass’ </a:t>
            </a:r>
            <a:r>
              <a:rPr lang="iu-Latn-CA" i="1" dirty="0" smtClean="0"/>
              <a:t>(&lt;*kulju)</a:t>
            </a:r>
          </a:p>
          <a:p>
            <a:pPr lvl="1"/>
            <a:r>
              <a:rPr lang="iu-Latn-CA" i="1" dirty="0" smtClean="0"/>
              <a:t>Aarli </a:t>
            </a:r>
            <a:r>
              <a:rPr lang="iu-Latn-CA" dirty="0" smtClean="0"/>
              <a:t>‘meat’ (&lt;*</a:t>
            </a:r>
            <a:r>
              <a:rPr lang="iu-Latn-CA" i="1" dirty="0" smtClean="0"/>
              <a:t>waarli</a:t>
            </a:r>
            <a:r>
              <a:rPr lang="iu-Latn-CA" dirty="0" smtClean="0"/>
              <a:t>)</a:t>
            </a:r>
          </a:p>
          <a:p>
            <a:pPr lvl="1"/>
            <a:r>
              <a:rPr lang="iu-Latn-CA" i="1" dirty="0" smtClean="0"/>
              <a:t>Goorlil</a:t>
            </a:r>
            <a:r>
              <a:rPr lang="iu-Latn-CA" dirty="0" smtClean="0"/>
              <a:t> ‘turtle and dugong’ (&lt;*</a:t>
            </a:r>
            <a:r>
              <a:rPr lang="iu-Latn-CA" i="1" dirty="0" smtClean="0"/>
              <a:t>kurlibil</a:t>
            </a:r>
            <a:r>
              <a:rPr lang="iu-Latn-CA" dirty="0" smtClean="0"/>
              <a:t>)</a:t>
            </a:r>
            <a:endParaRPr lang="iu-Latn-CA" i="1" dirty="0" smtClean="0"/>
          </a:p>
          <a:p>
            <a:pPr lvl="1"/>
            <a:r>
              <a:rPr lang="iu-Latn-CA" dirty="0" smtClean="0"/>
              <a:t>Mayi </a:t>
            </a:r>
            <a:r>
              <a:rPr lang="iu-Latn-CA" i="1" dirty="0" smtClean="0"/>
              <a:t>‘</a:t>
            </a:r>
            <a:r>
              <a:rPr lang="iu-Latn-CA" dirty="0" smtClean="0"/>
              <a:t>vegetation’ (Kimberley WW)</a:t>
            </a:r>
          </a:p>
          <a:p>
            <a:r>
              <a:rPr lang="iu-Latn-CA" dirty="0" smtClean="0"/>
              <a:t>Compound macro-life-forms</a:t>
            </a:r>
          </a:p>
          <a:p>
            <a:pPr lvl="1"/>
            <a:r>
              <a:rPr lang="iu-Latn-CA" i="1" dirty="0" smtClean="0"/>
              <a:t>Aarli-barnangg </a:t>
            </a:r>
            <a:r>
              <a:rPr lang="iu-Latn-CA" dirty="0" smtClean="0"/>
              <a:t>‘meat-shellfish’</a:t>
            </a:r>
          </a:p>
          <a:p>
            <a:pPr lvl="1"/>
            <a:r>
              <a:rPr lang="iu-Latn-CA" i="1" dirty="0" smtClean="0"/>
              <a:t>Aarli-goorlil </a:t>
            </a:r>
            <a:r>
              <a:rPr lang="iu-Latn-CA" dirty="0" smtClean="0"/>
              <a:t>‘meat-turtle’</a:t>
            </a:r>
            <a:endParaRPr lang="en-US" i="1" dirty="0" smtClean="0"/>
          </a:p>
          <a:p>
            <a:r>
              <a:rPr lang="en-US" dirty="0" smtClean="0"/>
              <a:t>[no unique beginner, but cf. the things which can be described as </a:t>
            </a:r>
            <a:r>
              <a:rPr lang="en-US" i="1" dirty="0" err="1" smtClean="0"/>
              <a:t>noonyji</a:t>
            </a:r>
            <a:r>
              <a:rPr lang="en-US" i="1" dirty="0" smtClean="0"/>
              <a:t> </a:t>
            </a:r>
            <a:r>
              <a:rPr lang="en-US" dirty="0" smtClean="0"/>
              <a:t>‘alive’]</a:t>
            </a:r>
          </a:p>
          <a:p>
            <a:endParaRPr lang="en-US" dirty="0"/>
          </a:p>
        </p:txBody>
      </p:sp>
      <p:sp>
        <p:nvSpPr>
          <p:cNvPr id="3" name="Title 2"/>
          <p:cNvSpPr>
            <a:spLocks noGrp="1"/>
          </p:cNvSpPr>
          <p:nvPr>
            <p:ph type="title"/>
          </p:nvPr>
        </p:nvSpPr>
        <p:spPr/>
        <p:txBody>
          <a:bodyPr/>
          <a:lstStyle/>
          <a:p>
            <a:r>
              <a:rPr lang="en-US" dirty="0" smtClean="0"/>
              <a:t>Bardi system</a:t>
            </a:r>
            <a:endParaRPr lang="en-US" dirty="0"/>
          </a:p>
        </p:txBody>
      </p:sp>
      <p:pic>
        <p:nvPicPr>
          <p:cNvPr id="6146" name="Picture 2" descr="C:\Documents and Settings\Claire Bowern\Desktop\BardiPhotos2011\SAM_6435.JPG"/>
          <p:cNvPicPr>
            <a:picLocks noChangeAspect="1" noChangeArrowheads="1"/>
          </p:cNvPicPr>
          <p:nvPr/>
        </p:nvPicPr>
        <p:blipFill>
          <a:blip r:embed="rId2" cstate="print"/>
          <a:srcRect/>
          <a:stretch>
            <a:fillRect/>
          </a:stretch>
        </p:blipFill>
        <p:spPr bwMode="auto">
          <a:xfrm>
            <a:off x="5283200" y="0"/>
            <a:ext cx="3860800" cy="28956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iu-Latn-CA" dirty="0" smtClean="0"/>
              <a:t>Considerable diversity in Australian nomenclature systems, at least in organisation</a:t>
            </a:r>
          </a:p>
          <a:p>
            <a:r>
              <a:rPr lang="iu-Latn-CA" dirty="0" smtClean="0"/>
              <a:t>[keep an eye on reconstructibility and etymology of life forms]</a:t>
            </a:r>
          </a:p>
          <a:p>
            <a:endParaRPr lang="en-US" dirty="0"/>
          </a:p>
        </p:txBody>
      </p:sp>
      <p:sp>
        <p:nvSpPr>
          <p:cNvPr id="3" name="Title 2"/>
          <p:cNvSpPr>
            <a:spLocks noGrp="1"/>
          </p:cNvSpPr>
          <p:nvPr>
            <p:ph type="title"/>
          </p:nvPr>
        </p:nvSpPr>
        <p:spPr/>
        <p:txBody>
          <a:bodyPr/>
          <a:lstStyle/>
          <a:p>
            <a:r>
              <a:rPr lang="iu-Latn-CA" dirty="0" smtClean="0"/>
              <a:t>Interim summary</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76" y="609600"/>
            <a:ext cx="7772400" cy="2278912"/>
          </a:xfrm>
        </p:spPr>
        <p:txBody>
          <a:bodyPr>
            <a:normAutofit fontScale="90000"/>
          </a:bodyPr>
          <a:lstStyle/>
          <a:p>
            <a:r>
              <a:rPr lang="iu-Latn-CA" dirty="0" smtClean="0"/>
              <a:t>Etymologies of Australian Ethnobiological systems</a:t>
            </a:r>
            <a:endParaRPr lang="en-US" dirty="0"/>
          </a:p>
        </p:txBody>
      </p:sp>
      <p:sp>
        <p:nvSpPr>
          <p:cNvPr id="3" name="Text Placeholder 2"/>
          <p:cNvSpPr>
            <a:spLocks noGrp="1"/>
          </p:cNvSpPr>
          <p:nvPr>
            <p:ph type="body" idx="1"/>
          </p:nvPr>
        </p:nvSpPr>
        <p:spPr/>
        <p:txBody>
          <a:bodyPr/>
          <a:lstStyle/>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90800"/>
            <a:ext cx="8229600" cy="1143000"/>
          </a:xfrm>
        </p:spPr>
        <p:txBody>
          <a:bodyPr/>
          <a:lstStyle/>
          <a:p>
            <a:r>
              <a:rPr lang="en-US" dirty="0" smtClean="0"/>
              <a:t>Methods</a:t>
            </a:r>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37 Australian languages</a:t>
            </a:r>
          </a:p>
          <a:p>
            <a:pPr lvl="1"/>
            <a:r>
              <a:rPr lang="en-US" dirty="0" err="1" smtClean="0"/>
              <a:t>Nyulnyulan</a:t>
            </a:r>
            <a:r>
              <a:rPr lang="en-US" dirty="0" smtClean="0"/>
              <a:t> [6] - CB</a:t>
            </a:r>
          </a:p>
          <a:p>
            <a:pPr lvl="1"/>
            <a:r>
              <a:rPr lang="en-US" dirty="0" err="1" smtClean="0"/>
              <a:t>Bunuban</a:t>
            </a:r>
            <a:r>
              <a:rPr lang="en-US" dirty="0" smtClean="0"/>
              <a:t> [2] -</a:t>
            </a:r>
            <a:r>
              <a:rPr lang="en-US" dirty="0" err="1" smtClean="0"/>
              <a:t>PMc</a:t>
            </a:r>
            <a:endParaRPr lang="en-US" dirty="0" smtClean="0"/>
          </a:p>
          <a:p>
            <a:pPr lvl="1"/>
            <a:r>
              <a:rPr lang="en-US" dirty="0" err="1" smtClean="0"/>
              <a:t>Wororan</a:t>
            </a:r>
            <a:r>
              <a:rPr lang="en-US" dirty="0" smtClean="0"/>
              <a:t> [3] – </a:t>
            </a:r>
            <a:r>
              <a:rPr lang="en-US" dirty="0" err="1" smtClean="0"/>
              <a:t>Stef</a:t>
            </a:r>
            <a:r>
              <a:rPr lang="en-US" dirty="0" smtClean="0"/>
              <a:t> </a:t>
            </a:r>
            <a:r>
              <a:rPr lang="en-US" dirty="0" err="1" smtClean="0"/>
              <a:t>Spronck</a:t>
            </a:r>
            <a:endParaRPr lang="en-US" dirty="0" smtClean="0"/>
          </a:p>
          <a:p>
            <a:pPr lvl="1"/>
            <a:r>
              <a:rPr lang="en-US" dirty="0" err="1" smtClean="0"/>
              <a:t>Jaragan</a:t>
            </a:r>
            <a:r>
              <a:rPr lang="en-US" dirty="0" smtClean="0"/>
              <a:t> [3] - </a:t>
            </a:r>
            <a:r>
              <a:rPr lang="en-US" dirty="0" err="1" smtClean="0"/>
              <a:t>PMc</a:t>
            </a:r>
            <a:endParaRPr lang="en-US" dirty="0" smtClean="0"/>
          </a:p>
          <a:p>
            <a:pPr lvl="1"/>
            <a:r>
              <a:rPr lang="en-US" dirty="0" err="1" smtClean="0"/>
              <a:t>Wardaman</a:t>
            </a:r>
            <a:r>
              <a:rPr lang="en-US" dirty="0" smtClean="0"/>
              <a:t> [1] - </a:t>
            </a:r>
            <a:r>
              <a:rPr lang="en-US" dirty="0" err="1" smtClean="0"/>
              <a:t>PMc</a:t>
            </a:r>
            <a:endParaRPr lang="en-US" dirty="0" smtClean="0"/>
          </a:p>
          <a:p>
            <a:pPr lvl="1"/>
            <a:r>
              <a:rPr lang="en-US" dirty="0" err="1" smtClean="0"/>
              <a:t>Mirndi</a:t>
            </a:r>
            <a:r>
              <a:rPr lang="en-US" dirty="0" smtClean="0"/>
              <a:t> [1] - </a:t>
            </a:r>
            <a:r>
              <a:rPr lang="en-US" dirty="0" err="1" smtClean="0"/>
              <a:t>PMc</a:t>
            </a:r>
            <a:endParaRPr lang="en-US" dirty="0" smtClean="0"/>
          </a:p>
          <a:p>
            <a:pPr lvl="1"/>
            <a:r>
              <a:rPr lang="en-US" dirty="0" smtClean="0"/>
              <a:t>Pama-Nyungan</a:t>
            </a:r>
          </a:p>
          <a:p>
            <a:pPr lvl="2"/>
            <a:r>
              <a:rPr lang="en-US" dirty="0" err="1" smtClean="0"/>
              <a:t>Marrngu</a:t>
            </a:r>
            <a:r>
              <a:rPr lang="en-US" dirty="0" smtClean="0"/>
              <a:t> [3] - CB</a:t>
            </a:r>
          </a:p>
          <a:p>
            <a:pPr lvl="2"/>
            <a:r>
              <a:rPr lang="en-US" dirty="0" err="1" smtClean="0"/>
              <a:t>Ngumpin-Yapa</a:t>
            </a:r>
            <a:r>
              <a:rPr lang="en-US" dirty="0" smtClean="0"/>
              <a:t> [5] -</a:t>
            </a:r>
            <a:r>
              <a:rPr lang="en-US" dirty="0" err="1" smtClean="0"/>
              <a:t>PMc</a:t>
            </a:r>
            <a:endParaRPr lang="en-US" dirty="0" smtClean="0"/>
          </a:p>
          <a:p>
            <a:pPr lvl="2"/>
            <a:r>
              <a:rPr lang="en-US" dirty="0" smtClean="0"/>
              <a:t>(</a:t>
            </a:r>
            <a:r>
              <a:rPr lang="en-US" dirty="0" err="1" smtClean="0"/>
              <a:t>Paman</a:t>
            </a:r>
            <a:r>
              <a:rPr lang="en-US" dirty="0" smtClean="0"/>
              <a:t> and Cape York) BA</a:t>
            </a:r>
            <a:endParaRPr lang="en-US" dirty="0"/>
          </a:p>
        </p:txBody>
      </p:sp>
      <p:sp>
        <p:nvSpPr>
          <p:cNvPr id="3" name="Title 2"/>
          <p:cNvSpPr>
            <a:spLocks noGrp="1"/>
          </p:cNvSpPr>
          <p:nvPr>
            <p:ph type="title"/>
          </p:nvPr>
        </p:nvSpPr>
        <p:spPr/>
        <p:txBody>
          <a:bodyPr/>
          <a:lstStyle/>
          <a:p>
            <a:r>
              <a:rPr lang="en-US" dirty="0" smtClean="0"/>
              <a:t>Survey Sample</a:t>
            </a: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125 items of flora/fauna common across the area, including:</a:t>
            </a:r>
          </a:p>
          <a:p>
            <a:pPr lvl="1"/>
            <a:r>
              <a:rPr lang="en-US" dirty="0" smtClean="0"/>
              <a:t>17 generics (shell, tree, insect, shark, etc)</a:t>
            </a:r>
          </a:p>
          <a:p>
            <a:pPr lvl="1"/>
            <a:r>
              <a:rPr lang="en-US" dirty="0" smtClean="0"/>
              <a:t>22 ‘inland’ items </a:t>
            </a:r>
          </a:p>
          <a:p>
            <a:pPr lvl="1"/>
            <a:r>
              <a:rPr lang="en-US" dirty="0" smtClean="0"/>
              <a:t>21 ‘sea’ items</a:t>
            </a:r>
          </a:p>
          <a:p>
            <a:pPr lvl="1"/>
            <a:r>
              <a:rPr lang="en-US" dirty="0" smtClean="0"/>
              <a:t>31 birds</a:t>
            </a:r>
          </a:p>
          <a:p>
            <a:pPr lvl="1"/>
            <a:r>
              <a:rPr lang="en-US" dirty="0" smtClean="0"/>
              <a:t>8 fish</a:t>
            </a:r>
          </a:p>
          <a:p>
            <a:pPr lvl="1"/>
            <a:r>
              <a:rPr lang="en-US" dirty="0" smtClean="0"/>
              <a:t>24 insects, arachnids, etc</a:t>
            </a:r>
          </a:p>
          <a:p>
            <a:pPr lvl="1"/>
            <a:r>
              <a:rPr lang="en-US" dirty="0" smtClean="0"/>
              <a:t>11 mammals</a:t>
            </a:r>
          </a:p>
          <a:p>
            <a:pPr lvl="1"/>
            <a:r>
              <a:rPr lang="en-US" dirty="0" smtClean="0"/>
              <a:t>10 reptiles (mostly snakes)</a:t>
            </a:r>
          </a:p>
          <a:p>
            <a:pPr lvl="1"/>
            <a:r>
              <a:rPr lang="en-US" dirty="0" smtClean="0"/>
              <a:t>12 trees</a:t>
            </a:r>
            <a:endParaRPr lang="en-US" dirty="0"/>
          </a:p>
        </p:txBody>
      </p:sp>
      <p:sp>
        <p:nvSpPr>
          <p:cNvPr id="3" name="Title 2"/>
          <p:cNvSpPr>
            <a:spLocks noGrp="1"/>
          </p:cNvSpPr>
          <p:nvPr>
            <p:ph type="title"/>
          </p:nvPr>
        </p:nvSpPr>
        <p:spPr/>
        <p:txBody>
          <a:bodyPr/>
          <a:lstStyle/>
          <a:p>
            <a:r>
              <a:rPr lang="en-US" dirty="0" smtClean="0"/>
              <a:t>Survey Sample</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76" y="609600"/>
            <a:ext cx="7772400" cy="2278912"/>
          </a:xfrm>
        </p:spPr>
        <p:txBody>
          <a:bodyPr>
            <a:normAutofit/>
          </a:bodyPr>
          <a:lstStyle/>
          <a:p>
            <a:r>
              <a:rPr lang="iu-Latn-CA" dirty="0" smtClean="0"/>
              <a:t>Introduction</a:t>
            </a:r>
            <a:endParaRPr lang="en-US" dirty="0"/>
          </a:p>
        </p:txBody>
      </p:sp>
      <p:sp>
        <p:nvSpPr>
          <p:cNvPr id="3" name="Text Placeholder 2"/>
          <p:cNvSpPr>
            <a:spLocks noGrp="1"/>
          </p:cNvSpPr>
          <p:nvPr>
            <p:ph type="body" idx="1"/>
          </p:nvPr>
        </p:nvSpPr>
        <p:spPr/>
        <p:txBody>
          <a:bodyPr/>
          <a:lstStyle/>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382000" cy="4606712"/>
        </p:xfrm>
        <a:graphic>
          <a:graphicData uri="http://schemas.openxmlformats.org/drawingml/2006/table">
            <a:tbl>
              <a:tblPr firstRow="1" bandRow="1">
                <a:tableStyleId>{5C22544A-7EE6-4342-B048-85BDC9FD1C3A}</a:tableStyleId>
              </a:tblPr>
              <a:tblGrid>
                <a:gridCol w="4191000"/>
                <a:gridCol w="4191000"/>
              </a:tblGrid>
              <a:tr h="495829">
                <a:tc>
                  <a:txBody>
                    <a:bodyPr/>
                    <a:lstStyle/>
                    <a:p>
                      <a:r>
                        <a:rPr lang="en-US" dirty="0" smtClean="0"/>
                        <a:t>Code</a:t>
                      </a:r>
                      <a:endParaRPr lang="en-US" dirty="0"/>
                    </a:p>
                  </a:txBody>
                  <a:tcPr/>
                </a:tc>
                <a:tc>
                  <a:txBody>
                    <a:bodyPr/>
                    <a:lstStyle/>
                    <a:p>
                      <a:r>
                        <a:rPr lang="en-US" dirty="0" smtClean="0"/>
                        <a:t>Example (from Bardi)</a:t>
                      </a:r>
                      <a:endParaRPr lang="en-US" dirty="0"/>
                    </a:p>
                  </a:txBody>
                  <a:tcPr/>
                </a:tc>
              </a:tr>
              <a:tr h="495829">
                <a:tc>
                  <a:txBody>
                    <a:bodyPr/>
                    <a:lstStyle/>
                    <a:p>
                      <a:r>
                        <a:rPr lang="en-US" dirty="0" smtClean="0"/>
                        <a:t>Inheritance</a:t>
                      </a:r>
                    </a:p>
                  </a:txBody>
                  <a:tcPr/>
                </a:tc>
                <a:tc>
                  <a:txBody>
                    <a:bodyPr/>
                    <a:lstStyle/>
                    <a:p>
                      <a:r>
                        <a:rPr lang="en-US" b="1" dirty="0" err="1" smtClean="0">
                          <a:solidFill>
                            <a:schemeClr val="accent6">
                              <a:lumMod val="60000"/>
                              <a:lumOff val="40000"/>
                            </a:schemeClr>
                          </a:solidFill>
                        </a:rPr>
                        <a:t>Bardag</a:t>
                      </a:r>
                      <a:r>
                        <a:rPr lang="en-US" dirty="0" smtClean="0"/>
                        <a:t> ‘tree’ (&lt;</a:t>
                      </a:r>
                      <a:r>
                        <a:rPr lang="en-US" i="1" dirty="0" smtClean="0"/>
                        <a:t>*</a:t>
                      </a:r>
                      <a:r>
                        <a:rPr lang="en-US" i="1" dirty="0" err="1" smtClean="0"/>
                        <a:t>bardangka</a:t>
                      </a:r>
                      <a:r>
                        <a:rPr lang="en-US" i="1" dirty="0" smtClean="0"/>
                        <a:t>)</a:t>
                      </a:r>
                      <a:endParaRPr lang="en-US" dirty="0"/>
                    </a:p>
                  </a:txBody>
                  <a:tcPr/>
                </a:tc>
              </a:tr>
              <a:tr h="495829">
                <a:tc>
                  <a:txBody>
                    <a:bodyPr/>
                    <a:lstStyle/>
                    <a:p>
                      <a:r>
                        <a:rPr lang="en-US" dirty="0" smtClean="0"/>
                        <a:t>Loan</a:t>
                      </a:r>
                      <a:endParaRPr lang="en-US" dirty="0"/>
                    </a:p>
                  </a:txBody>
                  <a:tcPr/>
                </a:tc>
                <a:tc>
                  <a:txBody>
                    <a:bodyPr/>
                    <a:lstStyle/>
                    <a:p>
                      <a:r>
                        <a:rPr lang="en-US" b="1" dirty="0" err="1" smtClean="0">
                          <a:solidFill>
                            <a:schemeClr val="accent6">
                              <a:lumMod val="60000"/>
                              <a:lumOff val="40000"/>
                            </a:schemeClr>
                          </a:solidFill>
                        </a:rPr>
                        <a:t>Wiraj</a:t>
                      </a:r>
                      <a:r>
                        <a:rPr lang="en-US" dirty="0" smtClean="0"/>
                        <a:t> ‘owl’ (&lt; </a:t>
                      </a:r>
                      <a:r>
                        <a:rPr lang="en-US" dirty="0" err="1" smtClean="0"/>
                        <a:t>Yawuru</a:t>
                      </a:r>
                      <a:r>
                        <a:rPr lang="en-US" dirty="0" smtClean="0"/>
                        <a:t> </a:t>
                      </a:r>
                      <a:r>
                        <a:rPr lang="en-US" i="1" dirty="0" err="1" smtClean="0"/>
                        <a:t>wiraj</a:t>
                      </a:r>
                      <a:r>
                        <a:rPr lang="en-US" i="0" dirty="0" smtClean="0"/>
                        <a:t>)</a:t>
                      </a:r>
                      <a:endParaRPr lang="en-US" dirty="0"/>
                    </a:p>
                  </a:txBody>
                  <a:tcPr/>
                </a:tc>
              </a:tr>
              <a:tr h="495829">
                <a:tc>
                  <a:txBody>
                    <a:bodyPr/>
                    <a:lstStyle/>
                    <a:p>
                      <a:r>
                        <a:rPr lang="en-US" dirty="0" smtClean="0"/>
                        <a:t>Unique</a:t>
                      </a:r>
                      <a:endParaRPr lang="en-US" dirty="0"/>
                    </a:p>
                  </a:txBody>
                  <a:tcPr/>
                </a:tc>
                <a:tc>
                  <a:txBody>
                    <a:bodyPr/>
                    <a:lstStyle/>
                    <a:p>
                      <a:r>
                        <a:rPr lang="en-US" b="1" i="0" dirty="0" err="1" smtClean="0">
                          <a:solidFill>
                            <a:schemeClr val="accent6">
                              <a:lumMod val="60000"/>
                              <a:lumOff val="40000"/>
                            </a:schemeClr>
                          </a:solidFill>
                        </a:rPr>
                        <a:t>Garrjarl</a:t>
                      </a:r>
                      <a:r>
                        <a:rPr lang="en-US" i="1" dirty="0" smtClean="0"/>
                        <a:t> </a:t>
                      </a:r>
                      <a:r>
                        <a:rPr lang="en-US" i="0" baseline="0" dirty="0" smtClean="0"/>
                        <a:t> ‘frog’</a:t>
                      </a:r>
                      <a:endParaRPr lang="en-US" i="1" dirty="0"/>
                    </a:p>
                  </a:txBody>
                  <a:tcPr/>
                </a:tc>
              </a:tr>
              <a:tr h="495829">
                <a:tc>
                  <a:txBody>
                    <a:bodyPr/>
                    <a:lstStyle/>
                    <a:p>
                      <a:r>
                        <a:rPr lang="en-US" dirty="0" smtClean="0"/>
                        <a:t>Unknown</a:t>
                      </a:r>
                      <a:endParaRPr lang="en-US" dirty="0"/>
                    </a:p>
                  </a:txBody>
                  <a:tcPr/>
                </a:tc>
                <a:tc>
                  <a:txBody>
                    <a:bodyPr/>
                    <a:lstStyle/>
                    <a:p>
                      <a:endParaRPr lang="en-US" dirty="0"/>
                    </a:p>
                  </a:txBody>
                  <a:tcPr/>
                </a:tc>
              </a:tr>
              <a:tr h="495829">
                <a:tc>
                  <a:txBody>
                    <a:bodyPr/>
                    <a:lstStyle/>
                    <a:p>
                      <a:r>
                        <a:rPr lang="en-US" dirty="0" smtClean="0"/>
                        <a:t>Missing</a:t>
                      </a:r>
                      <a:endParaRPr lang="en-US" dirty="0"/>
                    </a:p>
                  </a:txBody>
                  <a:tcPr/>
                </a:tc>
                <a:tc>
                  <a:txBody>
                    <a:bodyPr/>
                    <a:lstStyle/>
                    <a:p>
                      <a:r>
                        <a:rPr lang="en-US" dirty="0" smtClean="0"/>
                        <a:t>Death adder</a:t>
                      </a:r>
                      <a:endParaRPr lang="en-US" dirty="0"/>
                    </a:p>
                  </a:txBody>
                  <a:tcPr/>
                </a:tc>
              </a:tr>
              <a:tr h="495829">
                <a:tc>
                  <a:txBody>
                    <a:bodyPr/>
                    <a:lstStyle/>
                    <a:p>
                      <a:r>
                        <a:rPr lang="en-US" dirty="0" smtClean="0"/>
                        <a:t>Semantic Shift</a:t>
                      </a:r>
                      <a:endParaRPr lang="en-US" dirty="0"/>
                    </a:p>
                  </a:txBody>
                  <a:tcPr/>
                </a:tc>
                <a:tc>
                  <a:txBody>
                    <a:bodyPr/>
                    <a:lstStyle/>
                    <a:p>
                      <a:r>
                        <a:rPr lang="en-US" b="1" dirty="0" err="1" smtClean="0">
                          <a:solidFill>
                            <a:schemeClr val="accent6">
                              <a:lumMod val="60000"/>
                              <a:lumOff val="40000"/>
                            </a:schemeClr>
                          </a:solidFill>
                        </a:rPr>
                        <a:t>Aambarn</a:t>
                      </a:r>
                      <a:r>
                        <a:rPr lang="en-US" b="1" dirty="0" smtClean="0">
                          <a:solidFill>
                            <a:schemeClr val="accent6">
                              <a:lumMod val="60000"/>
                              <a:lumOff val="40000"/>
                            </a:schemeClr>
                          </a:solidFill>
                        </a:rPr>
                        <a:t> </a:t>
                      </a:r>
                      <a:r>
                        <a:rPr lang="en-US" b="0" dirty="0" smtClean="0"/>
                        <a:t>‘moth’ (&lt; stingray sp)</a:t>
                      </a:r>
                      <a:endParaRPr lang="en-US" b="1" dirty="0"/>
                    </a:p>
                  </a:txBody>
                  <a:tcPr/>
                </a:tc>
              </a:tr>
              <a:tr h="495829">
                <a:tc>
                  <a:txBody>
                    <a:bodyPr/>
                    <a:lstStyle/>
                    <a:p>
                      <a:r>
                        <a:rPr lang="en-US" dirty="0" smtClean="0"/>
                        <a:t>Loan into Proto-Language</a:t>
                      </a:r>
                      <a:endParaRPr lang="en-US" dirty="0"/>
                    </a:p>
                  </a:txBody>
                  <a:tcPr/>
                </a:tc>
                <a:tc>
                  <a:txBody>
                    <a:bodyPr/>
                    <a:lstStyle/>
                    <a:p>
                      <a:r>
                        <a:rPr lang="en-US" b="1" dirty="0" err="1" smtClean="0">
                          <a:solidFill>
                            <a:schemeClr val="accent6">
                              <a:lumMod val="60000"/>
                              <a:lumOff val="40000"/>
                            </a:schemeClr>
                          </a:solidFill>
                        </a:rPr>
                        <a:t>Arriyana</a:t>
                      </a:r>
                      <a:r>
                        <a:rPr lang="en-US" b="1" dirty="0" smtClean="0"/>
                        <a:t> </a:t>
                      </a:r>
                      <a:r>
                        <a:rPr lang="en-US" b="0" dirty="0" smtClean="0"/>
                        <a:t>‘</a:t>
                      </a:r>
                      <a:r>
                        <a:rPr lang="en-US" b="0" dirty="0" err="1" smtClean="0"/>
                        <a:t>eaglehawk</a:t>
                      </a:r>
                      <a:r>
                        <a:rPr lang="en-US" b="0" dirty="0" smtClean="0"/>
                        <a:t>’ (&lt; P-</a:t>
                      </a:r>
                      <a:r>
                        <a:rPr lang="en-US" b="0" dirty="0" err="1" smtClean="0"/>
                        <a:t>Ny</a:t>
                      </a:r>
                      <a:r>
                        <a:rPr lang="en-US" b="0" dirty="0" smtClean="0"/>
                        <a:t> language *</a:t>
                      </a:r>
                      <a:r>
                        <a:rPr lang="en-US" b="0" dirty="0" err="1" smtClean="0"/>
                        <a:t>warrakana</a:t>
                      </a:r>
                      <a:r>
                        <a:rPr lang="en-US" b="0" dirty="0" smtClean="0"/>
                        <a:t> )</a:t>
                      </a:r>
                      <a:endParaRPr lang="en-US" b="1" dirty="0"/>
                    </a:p>
                  </a:txBody>
                  <a:tcPr/>
                </a:tc>
              </a:tr>
              <a:tr h="495829">
                <a:tc>
                  <a:txBody>
                    <a:bodyPr/>
                    <a:lstStyle/>
                    <a:p>
                      <a:r>
                        <a:rPr lang="en-US" dirty="0" smtClean="0"/>
                        <a:t>Loan direction unknown</a:t>
                      </a:r>
                      <a:endParaRPr lang="en-US" dirty="0"/>
                    </a:p>
                  </a:txBody>
                  <a:tcPr/>
                </a:tc>
                <a:tc>
                  <a:txBody>
                    <a:bodyPr/>
                    <a:lstStyle/>
                    <a:p>
                      <a:r>
                        <a:rPr lang="en-US" b="1" dirty="0" err="1" smtClean="0">
                          <a:solidFill>
                            <a:schemeClr val="accent6">
                              <a:lumMod val="60000"/>
                              <a:lumOff val="40000"/>
                            </a:schemeClr>
                          </a:solidFill>
                        </a:rPr>
                        <a:t>Baarni</a:t>
                      </a:r>
                      <a:r>
                        <a:rPr lang="en-US" b="1" dirty="0" smtClean="0"/>
                        <a:t> </a:t>
                      </a:r>
                      <a:r>
                        <a:rPr lang="en-US" b="0" dirty="0" smtClean="0"/>
                        <a:t>‘goanna’ (</a:t>
                      </a:r>
                      <a:r>
                        <a:rPr lang="en-US" b="0" dirty="0" err="1" smtClean="0"/>
                        <a:t>Wanderwort</a:t>
                      </a:r>
                      <a:r>
                        <a:rPr lang="en-US" b="0" dirty="0" smtClean="0"/>
                        <a:t>)</a:t>
                      </a:r>
                      <a:endParaRPr lang="en-US" b="1" dirty="0"/>
                    </a:p>
                  </a:txBody>
                  <a:tcPr/>
                </a:tc>
              </a:tr>
            </a:tbl>
          </a:graphicData>
        </a:graphic>
      </p:graphicFrame>
      <p:sp>
        <p:nvSpPr>
          <p:cNvPr id="3" name="Title 2"/>
          <p:cNvSpPr>
            <a:spLocks noGrp="1"/>
          </p:cNvSpPr>
          <p:nvPr>
            <p:ph type="title"/>
          </p:nvPr>
        </p:nvSpPr>
        <p:spPr/>
        <p:txBody>
          <a:bodyPr/>
          <a:lstStyle/>
          <a:p>
            <a:r>
              <a:rPr lang="en-US" dirty="0" smtClean="0"/>
              <a:t>Survey Coding</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90800"/>
            <a:ext cx="8229600" cy="1143000"/>
          </a:xfrm>
        </p:spPr>
        <p:txBody>
          <a:bodyPr/>
          <a:lstStyle/>
          <a:p>
            <a:r>
              <a:rPr lang="en-US" dirty="0" smtClean="0"/>
              <a:t>Loan Statistics</a:t>
            </a: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7170" name="Picture 2" descr="C:\Documents and Settings\Claire Bowern\Desktop\FFauna-AUS-distribution.jpg"/>
          <p:cNvPicPr>
            <a:picLocks noChangeAspect="1" noChangeArrowheads="1"/>
          </p:cNvPicPr>
          <p:nvPr/>
        </p:nvPicPr>
        <p:blipFill>
          <a:blip r:embed="rId2" cstate="print"/>
          <a:srcRect/>
          <a:stretch>
            <a:fillRect/>
          </a:stretch>
        </p:blipFill>
        <p:spPr bwMode="auto">
          <a:xfrm>
            <a:off x="304800" y="76200"/>
            <a:ext cx="8534400" cy="5815955"/>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graphicFrame>
        <p:nvGraphicFramePr>
          <p:cNvPr id="4" name="Chart 3"/>
          <p:cNvGraphicFramePr/>
          <p:nvPr/>
        </p:nvGraphicFramePr>
        <p:xfrm>
          <a:off x="381000" y="1600200"/>
          <a:ext cx="8763000" cy="5029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Flora/fauna loans either exceed or track loans in basic vocabulary, with the exception of </a:t>
            </a:r>
            <a:r>
              <a:rPr lang="en-US" dirty="0" err="1" smtClean="0"/>
              <a:t>Gooniyandi</a:t>
            </a:r>
            <a:endParaRPr lang="en-US" dirty="0"/>
          </a:p>
        </p:txBody>
      </p:sp>
      <p:sp>
        <p:nvSpPr>
          <p:cNvPr id="3" name="Title 2"/>
          <p:cNvSpPr>
            <a:spLocks noGrp="1"/>
          </p:cNvSpPr>
          <p:nvPr>
            <p:ph type="title"/>
          </p:nvPr>
        </p:nvSpPr>
        <p:spPr/>
        <p:txBody>
          <a:bodyPr/>
          <a:lstStyle/>
          <a:p>
            <a:r>
              <a:rPr lang="en-US" dirty="0" smtClean="0"/>
              <a:t>Language Loans</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Loans by type</a:t>
            </a:r>
            <a:endParaRPr lang="en-US" dirty="0"/>
          </a:p>
        </p:txBody>
      </p:sp>
      <p:graphicFrame>
        <p:nvGraphicFramePr>
          <p:cNvPr id="4" name="Chart 3"/>
          <p:cNvGraphicFramePr/>
          <p:nvPr/>
        </p:nvGraphicFramePr>
        <p:xfrm>
          <a:off x="533400" y="1371600"/>
          <a:ext cx="8382000" cy="46482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33400" y="1295400"/>
          <a:ext cx="8229600" cy="4820920"/>
        </p:xfrm>
        <a:graphic>
          <a:graphicData uri="http://schemas.openxmlformats.org/drawingml/2006/table">
            <a:tbl>
              <a:tblPr firstRow="1" bandRow="1">
                <a:tableStyleId>{5C22544A-7EE6-4342-B048-85BDC9FD1C3A}</a:tableStyleId>
              </a:tblPr>
              <a:tblGrid>
                <a:gridCol w="2438400"/>
                <a:gridCol w="1066800"/>
                <a:gridCol w="4724400"/>
              </a:tblGrid>
              <a:tr h="370840">
                <a:tc>
                  <a:txBody>
                    <a:bodyPr/>
                    <a:lstStyle/>
                    <a:p>
                      <a:r>
                        <a:rPr lang="en-US" dirty="0" smtClean="0"/>
                        <a:t>Item</a:t>
                      </a:r>
                      <a:endParaRPr lang="en-US" dirty="0"/>
                    </a:p>
                  </a:txBody>
                  <a:tcPr/>
                </a:tc>
                <a:tc>
                  <a:txBody>
                    <a:bodyPr/>
                    <a:lstStyle/>
                    <a:p>
                      <a:r>
                        <a:rPr lang="en-US" dirty="0" smtClean="0"/>
                        <a:t>% age</a:t>
                      </a:r>
                      <a:endParaRPr lang="en-US" dirty="0"/>
                    </a:p>
                  </a:txBody>
                  <a:tcPr/>
                </a:tc>
                <a:tc>
                  <a:txBody>
                    <a:bodyPr/>
                    <a:lstStyle/>
                    <a:p>
                      <a:r>
                        <a:rPr lang="en-US" dirty="0" smtClean="0"/>
                        <a:t>Comment</a:t>
                      </a:r>
                      <a:endParaRPr lang="en-US" dirty="0"/>
                    </a:p>
                  </a:txBody>
                  <a:tcPr/>
                </a:tc>
              </a:tr>
              <a:tr h="370840">
                <a:tc>
                  <a:txBody>
                    <a:bodyPr/>
                    <a:lstStyle/>
                    <a:p>
                      <a:r>
                        <a:rPr lang="en-US" dirty="0" smtClean="0"/>
                        <a:t>Horse</a:t>
                      </a:r>
                      <a:endParaRPr lang="en-US" dirty="0"/>
                    </a:p>
                  </a:txBody>
                  <a:tcPr/>
                </a:tc>
                <a:tc>
                  <a:txBody>
                    <a:bodyPr/>
                    <a:lstStyle/>
                    <a:p>
                      <a:r>
                        <a:rPr lang="en-US" dirty="0" smtClean="0"/>
                        <a:t>97%</a:t>
                      </a:r>
                      <a:endParaRPr lang="en-US" dirty="0"/>
                    </a:p>
                  </a:txBody>
                  <a:tcPr/>
                </a:tc>
                <a:tc>
                  <a:txBody>
                    <a:bodyPr/>
                    <a:lstStyle/>
                    <a:p>
                      <a:r>
                        <a:rPr lang="en-US" dirty="0" smtClean="0"/>
                        <a:t>Introduced</a:t>
                      </a:r>
                      <a:endParaRPr lang="en-US" dirty="0"/>
                    </a:p>
                  </a:txBody>
                  <a:tcPr/>
                </a:tc>
              </a:tr>
              <a:tr h="370840">
                <a:tc>
                  <a:txBody>
                    <a:bodyPr/>
                    <a:lstStyle/>
                    <a:p>
                      <a:r>
                        <a:rPr lang="en-US" dirty="0" err="1" smtClean="0"/>
                        <a:t>Pearlshell</a:t>
                      </a:r>
                      <a:endParaRPr lang="en-US" dirty="0"/>
                    </a:p>
                  </a:txBody>
                  <a:tcPr/>
                </a:tc>
                <a:tc>
                  <a:txBody>
                    <a:bodyPr/>
                    <a:lstStyle/>
                    <a:p>
                      <a:r>
                        <a:rPr lang="en-US" dirty="0" smtClean="0"/>
                        <a:t>43%</a:t>
                      </a:r>
                      <a:endParaRPr lang="en-US" dirty="0"/>
                    </a:p>
                  </a:txBody>
                  <a:tcPr/>
                </a:tc>
                <a:tc>
                  <a:txBody>
                    <a:bodyPr/>
                    <a:lstStyle/>
                    <a:p>
                      <a:r>
                        <a:rPr lang="en-US" dirty="0" smtClean="0"/>
                        <a:t>Important</a:t>
                      </a:r>
                      <a:r>
                        <a:rPr lang="en-US" baseline="0" dirty="0" smtClean="0"/>
                        <a:t> Ceremonial and Trade item</a:t>
                      </a:r>
                      <a:endParaRPr lang="en-US" dirty="0"/>
                    </a:p>
                  </a:txBody>
                  <a:tcPr/>
                </a:tc>
              </a:tr>
              <a:tr h="370840">
                <a:tc>
                  <a:txBody>
                    <a:bodyPr/>
                    <a:lstStyle/>
                    <a:p>
                      <a:r>
                        <a:rPr lang="en-US" dirty="0" smtClean="0"/>
                        <a:t>Buzzard</a:t>
                      </a:r>
                      <a:endParaRPr lang="en-US" dirty="0"/>
                    </a:p>
                  </a:txBody>
                  <a:tcPr/>
                </a:tc>
                <a:tc>
                  <a:txBody>
                    <a:bodyPr/>
                    <a:lstStyle/>
                    <a:p>
                      <a:r>
                        <a:rPr lang="en-US" dirty="0" smtClean="0"/>
                        <a:t>33%</a:t>
                      </a:r>
                      <a:endParaRPr lang="en-US" dirty="0"/>
                    </a:p>
                  </a:txBody>
                  <a:tcPr/>
                </a:tc>
                <a:tc>
                  <a:txBody>
                    <a:bodyPr/>
                    <a:lstStyle/>
                    <a:p>
                      <a:endParaRPr lang="en-US"/>
                    </a:p>
                  </a:txBody>
                  <a:tcPr/>
                </a:tc>
              </a:tr>
              <a:tr h="370840">
                <a:tc>
                  <a:txBody>
                    <a:bodyPr/>
                    <a:lstStyle/>
                    <a:p>
                      <a:r>
                        <a:rPr lang="en-US" dirty="0" err="1" smtClean="0"/>
                        <a:t>Witchetty</a:t>
                      </a:r>
                      <a:r>
                        <a:rPr lang="en-US" baseline="0" dirty="0" smtClean="0"/>
                        <a:t> Grub</a:t>
                      </a:r>
                      <a:endParaRPr lang="en-US" dirty="0"/>
                    </a:p>
                  </a:txBody>
                  <a:tcPr/>
                </a:tc>
                <a:tc>
                  <a:txBody>
                    <a:bodyPr/>
                    <a:lstStyle/>
                    <a:p>
                      <a:r>
                        <a:rPr lang="en-US" dirty="0" smtClean="0"/>
                        <a:t>30%</a:t>
                      </a:r>
                      <a:endParaRPr lang="en-US" dirty="0"/>
                    </a:p>
                  </a:txBody>
                  <a:tcPr/>
                </a:tc>
                <a:tc>
                  <a:txBody>
                    <a:bodyPr/>
                    <a:lstStyle/>
                    <a:p>
                      <a:endParaRPr lang="en-US"/>
                    </a:p>
                  </a:txBody>
                  <a:tcPr/>
                </a:tc>
              </a:tr>
              <a:tr h="370840">
                <a:tc>
                  <a:txBody>
                    <a:bodyPr/>
                    <a:lstStyle/>
                    <a:p>
                      <a:r>
                        <a:rPr lang="en-US" dirty="0" smtClean="0"/>
                        <a:t>Red River Gum</a:t>
                      </a:r>
                      <a:endParaRPr lang="en-US" dirty="0"/>
                    </a:p>
                  </a:txBody>
                  <a:tcPr/>
                </a:tc>
                <a:tc>
                  <a:txBody>
                    <a:bodyPr/>
                    <a:lstStyle/>
                    <a:p>
                      <a:r>
                        <a:rPr lang="en-US" dirty="0" smtClean="0"/>
                        <a:t>29%</a:t>
                      </a:r>
                      <a:endParaRPr lang="en-US" dirty="0"/>
                    </a:p>
                  </a:txBody>
                  <a:tcPr/>
                </a:tc>
                <a:tc>
                  <a:txBody>
                    <a:bodyPr/>
                    <a:lstStyle/>
                    <a:p>
                      <a:endParaRPr lang="en-US"/>
                    </a:p>
                  </a:txBody>
                  <a:tcPr/>
                </a:tc>
              </a:tr>
              <a:tr h="370840">
                <a:tc>
                  <a:txBody>
                    <a:bodyPr/>
                    <a:lstStyle/>
                    <a:p>
                      <a:r>
                        <a:rPr lang="en-US" dirty="0" smtClean="0"/>
                        <a:t>Sappy Gum</a:t>
                      </a:r>
                      <a:endParaRPr lang="en-US" dirty="0"/>
                    </a:p>
                  </a:txBody>
                  <a:tcPr/>
                </a:tc>
                <a:tc>
                  <a:txBody>
                    <a:bodyPr/>
                    <a:lstStyle/>
                    <a:p>
                      <a:r>
                        <a:rPr lang="en-US" dirty="0" smtClean="0"/>
                        <a:t>27%</a:t>
                      </a:r>
                      <a:endParaRPr lang="en-US" dirty="0"/>
                    </a:p>
                  </a:txBody>
                  <a:tcPr/>
                </a:tc>
                <a:tc>
                  <a:txBody>
                    <a:bodyPr/>
                    <a:lstStyle/>
                    <a:p>
                      <a:endParaRPr lang="en-US"/>
                    </a:p>
                  </a:txBody>
                  <a:tcPr/>
                </a:tc>
              </a:tr>
              <a:tr h="370840">
                <a:tc>
                  <a:txBody>
                    <a:bodyPr/>
                    <a:lstStyle/>
                    <a:p>
                      <a:r>
                        <a:rPr lang="en-US" dirty="0" smtClean="0"/>
                        <a:t>Bat</a:t>
                      </a:r>
                      <a:endParaRPr lang="en-US" dirty="0"/>
                    </a:p>
                  </a:txBody>
                  <a:tcPr/>
                </a:tc>
                <a:tc>
                  <a:txBody>
                    <a:bodyPr/>
                    <a:lstStyle/>
                    <a:p>
                      <a:r>
                        <a:rPr lang="en-US" dirty="0" smtClean="0"/>
                        <a:t>26%</a:t>
                      </a:r>
                      <a:endParaRPr lang="en-US" dirty="0"/>
                    </a:p>
                  </a:txBody>
                  <a:tcPr/>
                </a:tc>
                <a:tc>
                  <a:txBody>
                    <a:bodyPr/>
                    <a:lstStyle/>
                    <a:p>
                      <a:endParaRPr lang="en-US"/>
                    </a:p>
                  </a:txBody>
                  <a:tcPr/>
                </a:tc>
              </a:tr>
              <a:tr h="370840">
                <a:tc>
                  <a:txBody>
                    <a:bodyPr/>
                    <a:lstStyle/>
                    <a:p>
                      <a:r>
                        <a:rPr lang="en-US" dirty="0" smtClean="0"/>
                        <a:t>Freshwater</a:t>
                      </a:r>
                      <a:r>
                        <a:rPr lang="en-US" baseline="0" dirty="0" smtClean="0"/>
                        <a:t> mussel</a:t>
                      </a:r>
                      <a:endParaRPr lang="en-US" dirty="0"/>
                    </a:p>
                  </a:txBody>
                  <a:tcPr/>
                </a:tc>
                <a:tc>
                  <a:txBody>
                    <a:bodyPr/>
                    <a:lstStyle/>
                    <a:p>
                      <a:r>
                        <a:rPr lang="en-US" dirty="0" smtClean="0"/>
                        <a:t>26%</a:t>
                      </a:r>
                      <a:endParaRPr lang="en-US" dirty="0"/>
                    </a:p>
                  </a:txBody>
                  <a:tcPr/>
                </a:tc>
                <a:tc>
                  <a:txBody>
                    <a:bodyPr/>
                    <a:lstStyle/>
                    <a:p>
                      <a:endParaRPr lang="en-US"/>
                    </a:p>
                  </a:txBody>
                  <a:tcPr/>
                </a:tc>
              </a:tr>
              <a:tr h="370840">
                <a:tc>
                  <a:txBody>
                    <a:bodyPr/>
                    <a:lstStyle/>
                    <a:p>
                      <a:r>
                        <a:rPr lang="en-US" dirty="0" smtClean="0"/>
                        <a:t>Wedge-tail eagle</a:t>
                      </a:r>
                      <a:endParaRPr lang="en-US" dirty="0"/>
                    </a:p>
                  </a:txBody>
                  <a:tcPr/>
                </a:tc>
                <a:tc>
                  <a:txBody>
                    <a:bodyPr/>
                    <a:lstStyle/>
                    <a:p>
                      <a:r>
                        <a:rPr lang="en-US" dirty="0" smtClean="0"/>
                        <a:t>26%</a:t>
                      </a:r>
                      <a:endParaRPr lang="en-US" dirty="0"/>
                    </a:p>
                  </a:txBody>
                  <a:tcPr/>
                </a:tc>
                <a:tc>
                  <a:txBody>
                    <a:bodyPr/>
                    <a:lstStyle/>
                    <a:p>
                      <a:endParaRPr lang="en-US" dirty="0"/>
                    </a:p>
                  </a:txBody>
                  <a:tcPr/>
                </a:tc>
              </a:tr>
              <a:tr h="370840">
                <a:tc>
                  <a:txBody>
                    <a:bodyPr/>
                    <a:lstStyle/>
                    <a:p>
                      <a:r>
                        <a:rPr lang="en-US" dirty="0" smtClean="0"/>
                        <a:t>Pelican</a:t>
                      </a:r>
                      <a:endParaRPr lang="en-US" dirty="0"/>
                    </a:p>
                  </a:txBody>
                  <a:tcPr/>
                </a:tc>
                <a:tc>
                  <a:txBody>
                    <a:bodyPr/>
                    <a:lstStyle/>
                    <a:p>
                      <a:r>
                        <a:rPr lang="en-US" dirty="0" smtClean="0"/>
                        <a:t>25%</a:t>
                      </a:r>
                      <a:endParaRPr lang="en-US" dirty="0"/>
                    </a:p>
                  </a:txBody>
                  <a:tcPr/>
                </a:tc>
                <a:tc>
                  <a:txBody>
                    <a:bodyPr/>
                    <a:lstStyle/>
                    <a:p>
                      <a:endParaRPr lang="en-US" dirty="0"/>
                    </a:p>
                  </a:txBody>
                  <a:tcPr/>
                </a:tc>
              </a:tr>
              <a:tr h="370840">
                <a:tc>
                  <a:txBody>
                    <a:bodyPr/>
                    <a:lstStyle/>
                    <a:p>
                      <a:r>
                        <a:rPr lang="en-US" dirty="0" err="1" smtClean="0"/>
                        <a:t>Bluebone</a:t>
                      </a:r>
                      <a:endParaRPr lang="en-US" dirty="0"/>
                    </a:p>
                  </a:txBody>
                  <a:tcPr/>
                </a:tc>
                <a:tc>
                  <a:txBody>
                    <a:bodyPr/>
                    <a:lstStyle/>
                    <a:p>
                      <a:r>
                        <a:rPr lang="en-US" dirty="0" smtClean="0"/>
                        <a:t>25%</a:t>
                      </a:r>
                      <a:endParaRPr lang="en-US" dirty="0"/>
                    </a:p>
                  </a:txBody>
                  <a:tcPr/>
                </a:tc>
                <a:tc>
                  <a:txBody>
                    <a:bodyPr/>
                    <a:lstStyle/>
                    <a:p>
                      <a:endParaRPr lang="en-US" dirty="0"/>
                    </a:p>
                  </a:txBody>
                  <a:tcPr/>
                </a:tc>
              </a:tr>
              <a:tr h="370840">
                <a:tc>
                  <a:txBody>
                    <a:bodyPr/>
                    <a:lstStyle/>
                    <a:p>
                      <a:r>
                        <a:rPr lang="en-US" dirty="0" smtClean="0"/>
                        <a:t>Freshwater Croc</a:t>
                      </a:r>
                      <a:endParaRPr lang="en-US" dirty="0"/>
                    </a:p>
                  </a:txBody>
                  <a:tcPr/>
                </a:tc>
                <a:tc>
                  <a:txBody>
                    <a:bodyPr/>
                    <a:lstStyle/>
                    <a:p>
                      <a:r>
                        <a:rPr lang="en-US" dirty="0" smtClean="0"/>
                        <a:t>24%</a:t>
                      </a:r>
                      <a:endParaRPr lang="en-US" dirty="0"/>
                    </a:p>
                  </a:txBody>
                  <a:tcPr/>
                </a:tc>
                <a:tc>
                  <a:txBody>
                    <a:bodyPr/>
                    <a:lstStyle/>
                    <a:p>
                      <a:endParaRPr lang="en-US" dirty="0"/>
                    </a:p>
                  </a:txBody>
                  <a:tcPr/>
                </a:tc>
              </a:tr>
            </a:tbl>
          </a:graphicData>
        </a:graphic>
      </p:graphicFrame>
      <p:sp>
        <p:nvSpPr>
          <p:cNvPr id="3" name="Title 2"/>
          <p:cNvSpPr>
            <a:spLocks noGrp="1"/>
          </p:cNvSpPr>
          <p:nvPr>
            <p:ph type="title"/>
          </p:nvPr>
        </p:nvSpPr>
        <p:spPr/>
        <p:txBody>
          <a:bodyPr/>
          <a:lstStyle/>
          <a:p>
            <a:r>
              <a:rPr lang="en-US" dirty="0" smtClean="0"/>
              <a:t>Most commonly loaned</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533400" y="1295400"/>
          <a:ext cx="8229600" cy="4815840"/>
        </p:xfrm>
        <a:graphic>
          <a:graphicData uri="http://schemas.openxmlformats.org/drawingml/2006/table">
            <a:tbl>
              <a:tblPr firstRow="1" bandRow="1">
                <a:tableStyleId>{5C22544A-7EE6-4342-B048-85BDC9FD1C3A}</a:tableStyleId>
              </a:tblPr>
              <a:tblGrid>
                <a:gridCol w="2438400"/>
                <a:gridCol w="1066800"/>
                <a:gridCol w="4724400"/>
              </a:tblGrid>
              <a:tr h="370840">
                <a:tc>
                  <a:txBody>
                    <a:bodyPr/>
                    <a:lstStyle/>
                    <a:p>
                      <a:r>
                        <a:rPr lang="en-US" dirty="0" smtClean="0"/>
                        <a:t>Item</a:t>
                      </a:r>
                      <a:endParaRPr lang="en-US" dirty="0"/>
                    </a:p>
                  </a:txBody>
                  <a:tcPr/>
                </a:tc>
                <a:tc>
                  <a:txBody>
                    <a:bodyPr/>
                    <a:lstStyle/>
                    <a:p>
                      <a:r>
                        <a:rPr lang="en-US" dirty="0" smtClean="0"/>
                        <a:t>% age</a:t>
                      </a:r>
                      <a:endParaRPr lang="en-US" dirty="0"/>
                    </a:p>
                  </a:txBody>
                  <a:tcPr/>
                </a:tc>
                <a:tc>
                  <a:txBody>
                    <a:bodyPr/>
                    <a:lstStyle/>
                    <a:p>
                      <a:r>
                        <a:rPr lang="en-US" dirty="0" smtClean="0"/>
                        <a:t>Comment</a:t>
                      </a:r>
                      <a:endParaRPr lang="en-US" dirty="0"/>
                    </a:p>
                  </a:txBody>
                  <a:tcPr/>
                </a:tc>
              </a:tr>
              <a:tr h="370840">
                <a:tc>
                  <a:txBody>
                    <a:bodyPr/>
                    <a:lstStyle/>
                    <a:p>
                      <a:r>
                        <a:rPr lang="en-US" dirty="0" smtClean="0"/>
                        <a:t>Octopus</a:t>
                      </a:r>
                      <a:endParaRPr lang="en-US" dirty="0"/>
                    </a:p>
                  </a:txBody>
                  <a:tcPr/>
                </a:tc>
                <a:tc>
                  <a:txBody>
                    <a:bodyPr/>
                    <a:lstStyle/>
                    <a:p>
                      <a:r>
                        <a:rPr lang="en-US" dirty="0" smtClean="0"/>
                        <a:t>0</a:t>
                      </a:r>
                      <a:endParaRPr lang="en-US" dirty="0"/>
                    </a:p>
                  </a:txBody>
                  <a:tcPr/>
                </a:tc>
                <a:tc>
                  <a:txBody>
                    <a:bodyPr/>
                    <a:lstStyle/>
                    <a:p>
                      <a:endParaRPr lang="en-US" dirty="0"/>
                    </a:p>
                  </a:txBody>
                  <a:tcPr/>
                </a:tc>
              </a:tr>
              <a:tr h="370840">
                <a:tc>
                  <a:txBody>
                    <a:bodyPr/>
                    <a:lstStyle/>
                    <a:p>
                      <a:r>
                        <a:rPr lang="en-US" dirty="0" smtClean="0"/>
                        <a:t>Worm</a:t>
                      </a:r>
                      <a:endParaRPr lang="en-US" dirty="0"/>
                    </a:p>
                  </a:txBody>
                  <a:tcPr/>
                </a:tc>
                <a:tc>
                  <a:txBody>
                    <a:bodyPr/>
                    <a:lstStyle/>
                    <a:p>
                      <a:r>
                        <a:rPr lang="en-US" dirty="0" smtClean="0"/>
                        <a:t>0</a:t>
                      </a:r>
                      <a:endParaRPr lang="en-US" dirty="0"/>
                    </a:p>
                  </a:txBody>
                  <a:tcPr/>
                </a:tc>
                <a:tc>
                  <a:txBody>
                    <a:bodyPr/>
                    <a:lstStyle/>
                    <a:p>
                      <a:endParaRPr lang="en-US" dirty="0"/>
                    </a:p>
                  </a:txBody>
                  <a:tcPr/>
                </a:tc>
              </a:tr>
              <a:tr h="370840">
                <a:tc>
                  <a:txBody>
                    <a:bodyPr/>
                    <a:lstStyle/>
                    <a:p>
                      <a:r>
                        <a:rPr lang="en-US" dirty="0" smtClean="0"/>
                        <a:t>Baler Shell</a:t>
                      </a:r>
                      <a:endParaRPr lang="en-US" dirty="0"/>
                    </a:p>
                  </a:txBody>
                  <a:tcPr/>
                </a:tc>
                <a:tc>
                  <a:txBody>
                    <a:bodyPr/>
                    <a:lstStyle/>
                    <a:p>
                      <a:r>
                        <a:rPr lang="en-US" dirty="0" smtClean="0"/>
                        <a:t>0</a:t>
                      </a:r>
                      <a:endParaRPr lang="en-US" dirty="0"/>
                    </a:p>
                  </a:txBody>
                  <a:tcPr/>
                </a:tc>
                <a:tc>
                  <a:txBody>
                    <a:bodyPr/>
                    <a:lstStyle/>
                    <a:p>
                      <a:endParaRPr lang="en-US"/>
                    </a:p>
                  </a:txBody>
                  <a:tcPr/>
                </a:tc>
              </a:tr>
              <a:tr h="370840">
                <a:tc>
                  <a:txBody>
                    <a:bodyPr/>
                    <a:lstStyle/>
                    <a:p>
                      <a:r>
                        <a:rPr lang="en-US" dirty="0" smtClean="0"/>
                        <a:t>Tree</a:t>
                      </a:r>
                      <a:endParaRPr lang="en-US" dirty="0"/>
                    </a:p>
                  </a:txBody>
                  <a:tcPr/>
                </a:tc>
                <a:tc>
                  <a:txBody>
                    <a:bodyPr/>
                    <a:lstStyle/>
                    <a:p>
                      <a:r>
                        <a:rPr lang="en-US" dirty="0" smtClean="0"/>
                        <a:t>3%</a:t>
                      </a:r>
                      <a:endParaRPr lang="en-US" dirty="0"/>
                    </a:p>
                  </a:txBody>
                  <a:tcPr/>
                </a:tc>
                <a:tc>
                  <a:txBody>
                    <a:bodyPr/>
                    <a:lstStyle/>
                    <a:p>
                      <a:endParaRPr lang="en-US"/>
                    </a:p>
                  </a:txBody>
                  <a:tcPr/>
                </a:tc>
              </a:tr>
              <a:tr h="370840">
                <a:tc>
                  <a:txBody>
                    <a:bodyPr/>
                    <a:lstStyle/>
                    <a:p>
                      <a:r>
                        <a:rPr lang="en-US" dirty="0" smtClean="0"/>
                        <a:t>Grass</a:t>
                      </a:r>
                      <a:endParaRPr lang="en-US" dirty="0"/>
                    </a:p>
                  </a:txBody>
                  <a:tcPr/>
                </a:tc>
                <a:tc>
                  <a:txBody>
                    <a:bodyPr/>
                    <a:lstStyle/>
                    <a:p>
                      <a:r>
                        <a:rPr lang="en-US" dirty="0" smtClean="0"/>
                        <a:t>3%</a:t>
                      </a:r>
                      <a:endParaRPr lang="en-US" dirty="0"/>
                    </a:p>
                  </a:txBody>
                  <a:tcPr/>
                </a:tc>
                <a:tc>
                  <a:txBody>
                    <a:bodyPr/>
                    <a:lstStyle/>
                    <a:p>
                      <a:endParaRPr lang="en-US"/>
                    </a:p>
                  </a:txBody>
                  <a:tcPr/>
                </a:tc>
              </a:tr>
              <a:tr h="370840">
                <a:tc>
                  <a:txBody>
                    <a:bodyPr/>
                    <a:lstStyle/>
                    <a:p>
                      <a:r>
                        <a:rPr lang="en-US" dirty="0" smtClean="0"/>
                        <a:t>Ant</a:t>
                      </a:r>
                      <a:endParaRPr lang="en-US" dirty="0"/>
                    </a:p>
                  </a:txBody>
                  <a:tcPr/>
                </a:tc>
                <a:tc>
                  <a:txBody>
                    <a:bodyPr/>
                    <a:lstStyle/>
                    <a:p>
                      <a:r>
                        <a:rPr lang="en-US" dirty="0" smtClean="0"/>
                        <a:t>3%</a:t>
                      </a:r>
                      <a:endParaRPr lang="en-US" dirty="0"/>
                    </a:p>
                  </a:txBody>
                  <a:tcPr/>
                </a:tc>
                <a:tc>
                  <a:txBody>
                    <a:bodyPr/>
                    <a:lstStyle/>
                    <a:p>
                      <a:endParaRPr lang="en-US"/>
                    </a:p>
                  </a:txBody>
                  <a:tcPr/>
                </a:tc>
              </a:tr>
              <a:tr h="370840">
                <a:tc>
                  <a:txBody>
                    <a:bodyPr/>
                    <a:lstStyle/>
                    <a:p>
                      <a:r>
                        <a:rPr lang="en-US" dirty="0" smtClean="0"/>
                        <a:t>Louse</a:t>
                      </a:r>
                      <a:endParaRPr lang="en-US" dirty="0"/>
                    </a:p>
                  </a:txBody>
                  <a:tcPr/>
                </a:tc>
                <a:tc>
                  <a:txBody>
                    <a:bodyPr/>
                    <a:lstStyle/>
                    <a:p>
                      <a:r>
                        <a:rPr lang="en-US" dirty="0" smtClean="0"/>
                        <a:t>3%</a:t>
                      </a:r>
                      <a:endParaRPr lang="en-US" dirty="0"/>
                    </a:p>
                  </a:txBody>
                  <a:tcPr/>
                </a:tc>
                <a:tc>
                  <a:txBody>
                    <a:bodyPr/>
                    <a:lstStyle/>
                    <a:p>
                      <a:endParaRPr lang="en-US"/>
                    </a:p>
                  </a:txBody>
                  <a:tcPr/>
                </a:tc>
              </a:tr>
              <a:tr h="309880">
                <a:tc>
                  <a:txBody>
                    <a:bodyPr/>
                    <a:lstStyle/>
                    <a:p>
                      <a:r>
                        <a:rPr lang="en-US" dirty="0" smtClean="0"/>
                        <a:t>Termite Mound</a:t>
                      </a:r>
                      <a:endParaRPr lang="en-US" dirty="0"/>
                    </a:p>
                  </a:txBody>
                  <a:tcPr/>
                </a:tc>
                <a:tc>
                  <a:txBody>
                    <a:bodyPr/>
                    <a:lstStyle/>
                    <a:p>
                      <a:r>
                        <a:rPr lang="en-US" dirty="0" smtClean="0"/>
                        <a:t>3%</a:t>
                      </a:r>
                      <a:endParaRPr lang="en-US" dirty="0"/>
                    </a:p>
                  </a:txBody>
                  <a:tcPr/>
                </a:tc>
                <a:tc>
                  <a:txBody>
                    <a:bodyPr/>
                    <a:lstStyle/>
                    <a:p>
                      <a:endParaRPr lang="en-US"/>
                    </a:p>
                  </a:txBody>
                  <a:tcPr/>
                </a:tc>
              </a:tr>
              <a:tr h="370840">
                <a:tc>
                  <a:txBody>
                    <a:bodyPr/>
                    <a:lstStyle/>
                    <a:p>
                      <a:r>
                        <a:rPr lang="en-US" dirty="0" smtClean="0"/>
                        <a:t>Catfish</a:t>
                      </a:r>
                      <a:endParaRPr lang="en-US" dirty="0"/>
                    </a:p>
                  </a:txBody>
                  <a:tcPr/>
                </a:tc>
                <a:tc>
                  <a:txBody>
                    <a:bodyPr/>
                    <a:lstStyle/>
                    <a:p>
                      <a:r>
                        <a:rPr lang="en-US" dirty="0" smtClean="0"/>
                        <a:t>3%</a:t>
                      </a:r>
                      <a:endParaRPr lang="en-US" dirty="0"/>
                    </a:p>
                  </a:txBody>
                  <a:tcPr/>
                </a:tc>
                <a:tc>
                  <a:txBody>
                    <a:bodyPr/>
                    <a:lstStyle/>
                    <a:p>
                      <a:endParaRPr lang="en-US" dirty="0"/>
                    </a:p>
                  </a:txBody>
                  <a:tcPr/>
                </a:tc>
              </a:tr>
              <a:tr h="370840">
                <a:tc>
                  <a:txBody>
                    <a:bodyPr/>
                    <a:lstStyle/>
                    <a:p>
                      <a:r>
                        <a:rPr lang="en-US" dirty="0" smtClean="0"/>
                        <a:t>Sacred Kingfisher</a:t>
                      </a:r>
                      <a:endParaRPr lang="en-US" dirty="0"/>
                    </a:p>
                  </a:txBody>
                  <a:tcPr/>
                </a:tc>
                <a:tc>
                  <a:txBody>
                    <a:bodyPr/>
                    <a:lstStyle/>
                    <a:p>
                      <a:r>
                        <a:rPr lang="en-US" dirty="0" smtClean="0"/>
                        <a:t>3%</a:t>
                      </a:r>
                      <a:endParaRPr lang="en-US" dirty="0"/>
                    </a:p>
                  </a:txBody>
                  <a:tcPr/>
                </a:tc>
                <a:tc>
                  <a:txBody>
                    <a:bodyPr/>
                    <a:lstStyle/>
                    <a:p>
                      <a:endParaRPr lang="en-US" dirty="0"/>
                    </a:p>
                  </a:txBody>
                  <a:tcPr/>
                </a:tc>
              </a:tr>
              <a:tr h="370840">
                <a:tc>
                  <a:txBody>
                    <a:bodyPr/>
                    <a:lstStyle/>
                    <a:p>
                      <a:r>
                        <a:rPr lang="en-US" dirty="0" smtClean="0"/>
                        <a:t>Scorpion</a:t>
                      </a:r>
                      <a:endParaRPr lang="en-US" dirty="0"/>
                    </a:p>
                  </a:txBody>
                  <a:tcPr/>
                </a:tc>
                <a:tc>
                  <a:txBody>
                    <a:bodyPr/>
                    <a:lstStyle/>
                    <a:p>
                      <a:r>
                        <a:rPr lang="en-US" dirty="0" smtClean="0"/>
                        <a:t>3%</a:t>
                      </a:r>
                      <a:endParaRPr lang="en-US" dirty="0"/>
                    </a:p>
                  </a:txBody>
                  <a:tcPr/>
                </a:tc>
                <a:tc>
                  <a:txBody>
                    <a:bodyPr/>
                    <a:lstStyle/>
                    <a:p>
                      <a:endParaRPr lang="en-US" dirty="0"/>
                    </a:p>
                  </a:txBody>
                  <a:tcPr/>
                </a:tc>
              </a:tr>
              <a:tr h="370840">
                <a:tc>
                  <a:txBody>
                    <a:bodyPr/>
                    <a:lstStyle/>
                    <a:p>
                      <a:r>
                        <a:rPr lang="en-US" dirty="0" smtClean="0"/>
                        <a:t>Caterpillar</a:t>
                      </a:r>
                      <a:endParaRPr lang="en-US" dirty="0"/>
                    </a:p>
                  </a:txBody>
                  <a:tcPr/>
                </a:tc>
                <a:tc>
                  <a:txBody>
                    <a:bodyPr/>
                    <a:lstStyle/>
                    <a:p>
                      <a:r>
                        <a:rPr lang="en-US" dirty="0" smtClean="0"/>
                        <a:t>3%</a:t>
                      </a:r>
                      <a:endParaRPr lang="en-US" dirty="0"/>
                    </a:p>
                  </a:txBody>
                  <a:tcPr/>
                </a:tc>
                <a:tc>
                  <a:txBody>
                    <a:bodyPr/>
                    <a:lstStyle/>
                    <a:p>
                      <a:endParaRPr lang="en-US" dirty="0"/>
                    </a:p>
                  </a:txBody>
                  <a:tcPr/>
                </a:tc>
              </a:tr>
            </a:tbl>
          </a:graphicData>
        </a:graphic>
      </p:graphicFrame>
      <p:sp>
        <p:nvSpPr>
          <p:cNvPr id="3" name="Title 2"/>
          <p:cNvSpPr>
            <a:spLocks noGrp="1"/>
          </p:cNvSpPr>
          <p:nvPr>
            <p:ph type="title"/>
          </p:nvPr>
        </p:nvSpPr>
        <p:spPr/>
        <p:txBody>
          <a:bodyPr/>
          <a:lstStyle/>
          <a:p>
            <a:r>
              <a:rPr lang="en-US" dirty="0" smtClean="0"/>
              <a:t>Least commonly loaned</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Most commonly inherited</a:t>
            </a:r>
            <a:endParaRPr lang="en-US" dirty="0"/>
          </a:p>
        </p:txBody>
      </p:sp>
      <p:graphicFrame>
        <p:nvGraphicFramePr>
          <p:cNvPr id="4" name="Content Placeholder 3"/>
          <p:cNvGraphicFramePr>
            <a:graphicFrameLocks/>
          </p:cNvGraphicFramePr>
          <p:nvPr/>
        </p:nvGraphicFramePr>
        <p:xfrm>
          <a:off x="457200" y="1371600"/>
          <a:ext cx="8229600" cy="5008245"/>
        </p:xfrm>
        <a:graphic>
          <a:graphicData uri="http://schemas.openxmlformats.org/drawingml/2006/table">
            <a:tbl>
              <a:tblPr firstRow="1" bandRow="1">
                <a:tableStyleId>{5C22544A-7EE6-4342-B048-85BDC9FD1C3A}</a:tableStyleId>
              </a:tblPr>
              <a:tblGrid>
                <a:gridCol w="2438400"/>
                <a:gridCol w="1066800"/>
                <a:gridCol w="4724400"/>
              </a:tblGrid>
              <a:tr h="370840">
                <a:tc>
                  <a:txBody>
                    <a:bodyPr/>
                    <a:lstStyle/>
                    <a:p>
                      <a:r>
                        <a:rPr lang="en-US" dirty="0" smtClean="0"/>
                        <a:t>Item</a:t>
                      </a:r>
                      <a:endParaRPr lang="en-US" dirty="0"/>
                    </a:p>
                  </a:txBody>
                  <a:tcPr/>
                </a:tc>
                <a:tc>
                  <a:txBody>
                    <a:bodyPr/>
                    <a:lstStyle/>
                    <a:p>
                      <a:r>
                        <a:rPr lang="en-US" dirty="0" smtClean="0"/>
                        <a:t>% age</a:t>
                      </a:r>
                      <a:endParaRPr lang="en-US" dirty="0"/>
                    </a:p>
                  </a:txBody>
                  <a:tcPr/>
                </a:tc>
                <a:tc>
                  <a:txBody>
                    <a:bodyPr/>
                    <a:lstStyle/>
                    <a:p>
                      <a:r>
                        <a:rPr lang="en-US" dirty="0" smtClean="0"/>
                        <a:t>Comment</a:t>
                      </a:r>
                      <a:endParaRPr lang="en-US" dirty="0"/>
                    </a:p>
                  </a:txBody>
                  <a:tcPr/>
                </a:tc>
              </a:tr>
              <a:tr h="370840">
                <a:tc>
                  <a:txBody>
                    <a:bodyPr/>
                    <a:lstStyle/>
                    <a:p>
                      <a:r>
                        <a:rPr lang="en-US" dirty="0" smtClean="0"/>
                        <a:t>Camp dog</a:t>
                      </a:r>
                      <a:endParaRPr lang="en-US" dirty="0"/>
                    </a:p>
                  </a:txBody>
                  <a:tcPr/>
                </a:tc>
                <a:tc>
                  <a:txBody>
                    <a:bodyPr/>
                    <a:lstStyle/>
                    <a:p>
                      <a:r>
                        <a:rPr lang="en-US" dirty="0" smtClean="0"/>
                        <a:t>78%</a:t>
                      </a:r>
                      <a:endParaRPr lang="en-US" dirty="0"/>
                    </a:p>
                  </a:txBody>
                  <a:tcPr/>
                </a:tc>
                <a:tc>
                  <a:txBody>
                    <a:bodyPr/>
                    <a:lstStyle/>
                    <a:p>
                      <a:r>
                        <a:rPr lang="en-US" dirty="0" smtClean="0"/>
                        <a:t>????</a:t>
                      </a:r>
                      <a:endParaRPr lang="en-US" dirty="0"/>
                    </a:p>
                  </a:txBody>
                  <a:tcPr/>
                </a:tc>
              </a:tr>
              <a:tr h="370840">
                <a:tc>
                  <a:txBody>
                    <a:bodyPr/>
                    <a:lstStyle/>
                    <a:p>
                      <a:r>
                        <a:rPr lang="en-US" dirty="0" smtClean="0"/>
                        <a:t>Peaceful Dove</a:t>
                      </a:r>
                      <a:endParaRPr lang="en-US" dirty="0"/>
                    </a:p>
                  </a:txBody>
                  <a:tcPr/>
                </a:tc>
                <a:tc>
                  <a:txBody>
                    <a:bodyPr/>
                    <a:lstStyle/>
                    <a:p>
                      <a:r>
                        <a:rPr lang="en-US" dirty="0" smtClean="0"/>
                        <a:t>61%</a:t>
                      </a:r>
                      <a:endParaRPr lang="en-US" dirty="0"/>
                    </a:p>
                  </a:txBody>
                  <a:tcPr/>
                </a:tc>
                <a:tc>
                  <a:txBody>
                    <a:bodyPr/>
                    <a:lstStyle/>
                    <a:p>
                      <a:endParaRPr lang="en-US" dirty="0"/>
                    </a:p>
                  </a:txBody>
                  <a:tcPr/>
                </a:tc>
              </a:tr>
              <a:tr h="370840">
                <a:tc>
                  <a:txBody>
                    <a:bodyPr/>
                    <a:lstStyle/>
                    <a:p>
                      <a:pPr algn="l" fontAlgn="b"/>
                      <a:r>
                        <a:rPr lang="en-US" sz="1800" b="0" i="0" u="none" strike="noStrike" dirty="0">
                          <a:solidFill>
                            <a:srgbClr val="000000"/>
                          </a:solidFill>
                          <a:latin typeface="+mn-lt"/>
                        </a:rPr>
                        <a:t>Pied Butcherbird</a:t>
                      </a:r>
                    </a:p>
                  </a:txBody>
                  <a:tcPr marL="9525" marR="9525" marT="9525" marB="0" anchor="b"/>
                </a:tc>
                <a:tc>
                  <a:txBody>
                    <a:bodyPr/>
                    <a:lstStyle/>
                    <a:p>
                      <a:r>
                        <a:rPr lang="en-US" dirty="0" smtClean="0"/>
                        <a:t>55%</a:t>
                      </a:r>
                      <a:endParaRPr lang="en-US" dirty="0"/>
                    </a:p>
                  </a:txBody>
                  <a:tcPr/>
                </a:tc>
                <a:tc>
                  <a:txBody>
                    <a:bodyPr/>
                    <a:lstStyle/>
                    <a:p>
                      <a:endParaRPr lang="en-US"/>
                    </a:p>
                  </a:txBody>
                  <a:tcPr/>
                </a:tc>
              </a:tr>
              <a:tr h="370840">
                <a:tc>
                  <a:txBody>
                    <a:bodyPr/>
                    <a:lstStyle/>
                    <a:p>
                      <a:pPr algn="l" fontAlgn="b"/>
                      <a:r>
                        <a:rPr lang="en-US" sz="1800" b="0" i="0" u="none" strike="noStrike">
                          <a:solidFill>
                            <a:srgbClr val="000000"/>
                          </a:solidFill>
                          <a:latin typeface="+mn-lt"/>
                        </a:rPr>
                        <a:t>Prickle Bush</a:t>
                      </a:r>
                    </a:p>
                  </a:txBody>
                  <a:tcPr marL="9525" marR="9525" marT="9525" marB="0" anchor="b"/>
                </a:tc>
                <a:tc>
                  <a:txBody>
                    <a:bodyPr/>
                    <a:lstStyle/>
                    <a:p>
                      <a:r>
                        <a:rPr lang="en-US" dirty="0" smtClean="0"/>
                        <a:t>55%</a:t>
                      </a:r>
                      <a:endParaRPr lang="en-US" dirty="0"/>
                    </a:p>
                  </a:txBody>
                  <a:tcPr/>
                </a:tc>
                <a:tc>
                  <a:txBody>
                    <a:bodyPr/>
                    <a:lstStyle/>
                    <a:p>
                      <a:endParaRPr lang="en-US"/>
                    </a:p>
                  </a:txBody>
                  <a:tcPr/>
                </a:tc>
              </a:tr>
              <a:tr h="370840">
                <a:tc>
                  <a:txBody>
                    <a:bodyPr/>
                    <a:lstStyle/>
                    <a:p>
                      <a:pPr algn="l" fontAlgn="b"/>
                      <a:r>
                        <a:rPr lang="en-US" sz="1800" b="0" i="0" u="none" strike="noStrike">
                          <a:solidFill>
                            <a:srgbClr val="000000"/>
                          </a:solidFill>
                          <a:latin typeface="+mn-lt"/>
                        </a:rPr>
                        <a:t>Barramundi</a:t>
                      </a:r>
                    </a:p>
                  </a:txBody>
                  <a:tcPr marL="9525" marR="9525" marT="9525" marB="0" anchor="b"/>
                </a:tc>
                <a:tc>
                  <a:txBody>
                    <a:bodyPr/>
                    <a:lstStyle/>
                    <a:p>
                      <a:r>
                        <a:rPr lang="en-US" dirty="0" smtClean="0"/>
                        <a:t>55%</a:t>
                      </a:r>
                      <a:endParaRPr lang="en-US" dirty="0"/>
                    </a:p>
                  </a:txBody>
                  <a:tcPr/>
                </a:tc>
                <a:tc>
                  <a:txBody>
                    <a:bodyPr/>
                    <a:lstStyle/>
                    <a:p>
                      <a:endParaRPr lang="en-US"/>
                    </a:p>
                  </a:txBody>
                  <a:tcPr/>
                </a:tc>
              </a:tr>
              <a:tr h="370840">
                <a:tc>
                  <a:txBody>
                    <a:bodyPr/>
                    <a:lstStyle/>
                    <a:p>
                      <a:pPr algn="l" fontAlgn="b"/>
                      <a:r>
                        <a:rPr lang="en-US" sz="1800" b="0" i="0" u="none" strike="noStrike">
                          <a:solidFill>
                            <a:srgbClr val="000000"/>
                          </a:solidFill>
                          <a:latin typeface="+mn-lt"/>
                        </a:rPr>
                        <a:t>Tree</a:t>
                      </a:r>
                    </a:p>
                  </a:txBody>
                  <a:tcPr marL="9525" marR="9525" marT="9525" marB="0" anchor="b"/>
                </a:tc>
                <a:tc>
                  <a:txBody>
                    <a:bodyPr/>
                    <a:lstStyle/>
                    <a:p>
                      <a:r>
                        <a:rPr lang="en-US" dirty="0" smtClean="0"/>
                        <a:t>54%</a:t>
                      </a:r>
                      <a:endParaRPr lang="en-US" dirty="0"/>
                    </a:p>
                  </a:txBody>
                  <a:tcPr/>
                </a:tc>
                <a:tc>
                  <a:txBody>
                    <a:bodyPr/>
                    <a:lstStyle/>
                    <a:p>
                      <a:endParaRPr lang="en-US"/>
                    </a:p>
                  </a:txBody>
                  <a:tcPr/>
                </a:tc>
              </a:tr>
              <a:tr h="370840">
                <a:tc>
                  <a:txBody>
                    <a:bodyPr/>
                    <a:lstStyle/>
                    <a:p>
                      <a:pPr algn="l" fontAlgn="b"/>
                      <a:r>
                        <a:rPr lang="en-US" sz="1800" b="0" i="0" u="none" strike="noStrike">
                          <a:solidFill>
                            <a:srgbClr val="000000"/>
                          </a:solidFill>
                          <a:latin typeface="+mn-lt"/>
                        </a:rPr>
                        <a:t>Emu</a:t>
                      </a:r>
                    </a:p>
                  </a:txBody>
                  <a:tcPr marL="9525" marR="9525" marT="9525" marB="0" anchor="b"/>
                </a:tc>
                <a:tc>
                  <a:txBody>
                    <a:bodyPr/>
                    <a:lstStyle/>
                    <a:p>
                      <a:r>
                        <a:rPr lang="en-US" dirty="0" smtClean="0"/>
                        <a:t>53%</a:t>
                      </a:r>
                      <a:endParaRPr lang="en-US" dirty="0"/>
                    </a:p>
                  </a:txBody>
                  <a:tcPr/>
                </a:tc>
                <a:tc>
                  <a:txBody>
                    <a:bodyPr/>
                    <a:lstStyle/>
                    <a:p>
                      <a:endParaRPr lang="en-US"/>
                    </a:p>
                  </a:txBody>
                  <a:tcPr/>
                </a:tc>
              </a:tr>
              <a:tr h="370840">
                <a:tc>
                  <a:txBody>
                    <a:bodyPr/>
                    <a:lstStyle/>
                    <a:p>
                      <a:pPr algn="l" fontAlgn="b"/>
                      <a:r>
                        <a:rPr lang="en-US" sz="1800" b="0" i="0" u="none" strike="noStrike" dirty="0" smtClean="0">
                          <a:solidFill>
                            <a:srgbClr val="000000"/>
                          </a:solidFill>
                          <a:latin typeface="+mn-lt"/>
                        </a:rPr>
                        <a:t>Fish </a:t>
                      </a:r>
                      <a:r>
                        <a:rPr lang="en-US" sz="1800" b="0" i="0" u="none" strike="noStrike" dirty="0">
                          <a:solidFill>
                            <a:srgbClr val="000000"/>
                          </a:solidFill>
                          <a:latin typeface="+mn-lt"/>
                        </a:rPr>
                        <a:t>(generic)</a:t>
                      </a:r>
                    </a:p>
                  </a:txBody>
                  <a:tcPr marL="9525" marR="9525" marT="9525" marB="0" anchor="b"/>
                </a:tc>
                <a:tc>
                  <a:txBody>
                    <a:bodyPr/>
                    <a:lstStyle/>
                    <a:p>
                      <a:r>
                        <a:rPr lang="en-US" dirty="0" smtClean="0"/>
                        <a:t>52%</a:t>
                      </a:r>
                      <a:endParaRPr lang="en-US" dirty="0"/>
                    </a:p>
                  </a:txBody>
                  <a:tcPr/>
                </a:tc>
                <a:tc>
                  <a:txBody>
                    <a:bodyPr/>
                    <a:lstStyle/>
                    <a:p>
                      <a:r>
                        <a:rPr lang="en-US" dirty="0" smtClean="0"/>
                        <a:t>Also often = ‘meat’</a:t>
                      </a:r>
                      <a:endParaRPr lang="en-US" dirty="0"/>
                    </a:p>
                  </a:txBody>
                  <a:tcPr/>
                </a:tc>
              </a:tr>
              <a:tr h="370840">
                <a:tc>
                  <a:txBody>
                    <a:bodyPr/>
                    <a:lstStyle/>
                    <a:p>
                      <a:pPr algn="l" fontAlgn="b"/>
                      <a:r>
                        <a:rPr lang="en-US" sz="1800" b="0" i="0" u="none" strike="noStrike">
                          <a:solidFill>
                            <a:srgbClr val="000000"/>
                          </a:solidFill>
                          <a:latin typeface="+mn-lt"/>
                        </a:rPr>
                        <a:t>Mosquito</a:t>
                      </a:r>
                    </a:p>
                  </a:txBody>
                  <a:tcPr marL="9525" marR="9525" marT="9525" marB="0" anchor="b"/>
                </a:tc>
                <a:tc>
                  <a:txBody>
                    <a:bodyPr/>
                    <a:lstStyle/>
                    <a:p>
                      <a:r>
                        <a:rPr lang="en-US" dirty="0" smtClean="0"/>
                        <a:t>51%</a:t>
                      </a:r>
                      <a:endParaRPr lang="en-US" dirty="0"/>
                    </a:p>
                  </a:txBody>
                  <a:tcPr/>
                </a:tc>
                <a:tc>
                  <a:txBody>
                    <a:bodyPr/>
                    <a:lstStyle/>
                    <a:p>
                      <a:endParaRPr lang="en-US" dirty="0"/>
                    </a:p>
                  </a:txBody>
                  <a:tcPr/>
                </a:tc>
              </a:tr>
              <a:tr h="370840">
                <a:tc>
                  <a:txBody>
                    <a:bodyPr/>
                    <a:lstStyle/>
                    <a:p>
                      <a:pPr algn="l" fontAlgn="b"/>
                      <a:r>
                        <a:rPr lang="en-US" sz="1800" b="0" i="0" u="none" strike="noStrike">
                          <a:solidFill>
                            <a:srgbClr val="000000"/>
                          </a:solidFill>
                          <a:latin typeface="+mn-lt"/>
                        </a:rPr>
                        <a:t>Torresian Crow</a:t>
                      </a:r>
                    </a:p>
                  </a:txBody>
                  <a:tcPr marL="9525" marR="9525" marT="9525" marB="0" anchor="b"/>
                </a:tc>
                <a:tc>
                  <a:txBody>
                    <a:bodyPr/>
                    <a:lstStyle/>
                    <a:p>
                      <a:r>
                        <a:rPr lang="en-US" dirty="0" smtClean="0"/>
                        <a:t>50%</a:t>
                      </a:r>
                      <a:endParaRPr lang="en-US" dirty="0"/>
                    </a:p>
                  </a:txBody>
                  <a:tcPr/>
                </a:tc>
                <a:tc>
                  <a:txBody>
                    <a:bodyPr/>
                    <a:lstStyle/>
                    <a:p>
                      <a:endParaRPr lang="en-US" dirty="0"/>
                    </a:p>
                  </a:txBody>
                  <a:tcPr/>
                </a:tc>
              </a:tr>
              <a:tr h="370840">
                <a:tc>
                  <a:txBody>
                    <a:bodyPr/>
                    <a:lstStyle/>
                    <a:p>
                      <a:pPr algn="l" fontAlgn="b"/>
                      <a:r>
                        <a:rPr lang="en-US" sz="1800" b="0" i="0" u="none" strike="noStrike">
                          <a:solidFill>
                            <a:srgbClr val="000000"/>
                          </a:solidFill>
                          <a:latin typeface="+mn-lt"/>
                        </a:rPr>
                        <a:t>Centipede</a:t>
                      </a:r>
                    </a:p>
                  </a:txBody>
                  <a:tcPr marL="9525" marR="9525" marT="9525" marB="0" anchor="b"/>
                </a:tc>
                <a:tc>
                  <a:txBody>
                    <a:bodyPr/>
                    <a:lstStyle/>
                    <a:p>
                      <a:r>
                        <a:rPr lang="en-US" dirty="0" smtClean="0"/>
                        <a:t>50%</a:t>
                      </a:r>
                      <a:endParaRPr lang="en-US" dirty="0"/>
                    </a:p>
                  </a:txBody>
                  <a:tcPr/>
                </a:tc>
                <a:tc>
                  <a:txBody>
                    <a:bodyPr/>
                    <a:lstStyle/>
                    <a:p>
                      <a:endParaRPr lang="en-US" dirty="0"/>
                    </a:p>
                  </a:txBody>
                  <a:tcPr/>
                </a:tc>
              </a:tr>
              <a:tr h="370840">
                <a:tc>
                  <a:txBody>
                    <a:bodyPr/>
                    <a:lstStyle/>
                    <a:p>
                      <a:pPr algn="l" fontAlgn="b"/>
                      <a:r>
                        <a:rPr lang="en-US" sz="1800" b="0" i="0" u="none" strike="noStrike" dirty="0">
                          <a:solidFill>
                            <a:srgbClr val="000000"/>
                          </a:solidFill>
                          <a:latin typeface="+mn-lt"/>
                        </a:rPr>
                        <a:t>Flying-foxes, generic term</a:t>
                      </a:r>
                    </a:p>
                  </a:txBody>
                  <a:tcPr marL="9525" marR="9525" marT="9525" marB="0" anchor="b"/>
                </a:tc>
                <a:tc>
                  <a:txBody>
                    <a:bodyPr/>
                    <a:lstStyle/>
                    <a:p>
                      <a:r>
                        <a:rPr lang="en-US" dirty="0" smtClean="0"/>
                        <a:t>47%</a:t>
                      </a:r>
                      <a:endParaRPr lang="en-US" dirty="0"/>
                    </a:p>
                  </a:txBody>
                  <a:tcPr/>
                </a:tc>
                <a:tc>
                  <a:txBody>
                    <a:bodyPr/>
                    <a:lstStyle/>
                    <a:p>
                      <a:endParaRPr lang="en-US" dirty="0"/>
                    </a:p>
                  </a:txBody>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Least </a:t>
            </a:r>
            <a:r>
              <a:rPr lang="en-US" dirty="0" err="1" smtClean="0"/>
              <a:t>etymologisable</a:t>
            </a:r>
            <a:endParaRPr lang="en-US" dirty="0"/>
          </a:p>
        </p:txBody>
      </p:sp>
      <p:graphicFrame>
        <p:nvGraphicFramePr>
          <p:cNvPr id="4" name="Content Placeholder 3"/>
          <p:cNvGraphicFramePr>
            <a:graphicFrameLocks/>
          </p:cNvGraphicFramePr>
          <p:nvPr/>
        </p:nvGraphicFramePr>
        <p:xfrm>
          <a:off x="381000" y="1371600"/>
          <a:ext cx="8305800" cy="5008245"/>
        </p:xfrm>
        <a:graphic>
          <a:graphicData uri="http://schemas.openxmlformats.org/drawingml/2006/table">
            <a:tbl>
              <a:tblPr firstRow="1" bandRow="1">
                <a:tableStyleId>{5C22544A-7EE6-4342-B048-85BDC9FD1C3A}</a:tableStyleId>
              </a:tblPr>
              <a:tblGrid>
                <a:gridCol w="2460978"/>
                <a:gridCol w="1076678"/>
                <a:gridCol w="4768144"/>
              </a:tblGrid>
              <a:tr h="370840">
                <a:tc>
                  <a:txBody>
                    <a:bodyPr/>
                    <a:lstStyle/>
                    <a:p>
                      <a:r>
                        <a:rPr lang="en-US" dirty="0" smtClean="0"/>
                        <a:t>Item</a:t>
                      </a:r>
                      <a:endParaRPr lang="en-US" dirty="0"/>
                    </a:p>
                  </a:txBody>
                  <a:tcPr/>
                </a:tc>
                <a:tc>
                  <a:txBody>
                    <a:bodyPr/>
                    <a:lstStyle/>
                    <a:p>
                      <a:r>
                        <a:rPr lang="en-US" dirty="0" smtClean="0"/>
                        <a:t>% age</a:t>
                      </a:r>
                      <a:endParaRPr lang="en-US" dirty="0"/>
                    </a:p>
                  </a:txBody>
                  <a:tcPr/>
                </a:tc>
                <a:tc>
                  <a:txBody>
                    <a:bodyPr/>
                    <a:lstStyle/>
                    <a:p>
                      <a:r>
                        <a:rPr lang="en-US" dirty="0" smtClean="0"/>
                        <a:t>Comment</a:t>
                      </a:r>
                      <a:endParaRPr lang="en-US" dirty="0"/>
                    </a:p>
                  </a:txBody>
                  <a:tcPr/>
                </a:tc>
              </a:tr>
              <a:tr h="370840">
                <a:tc>
                  <a:txBody>
                    <a:bodyPr/>
                    <a:lstStyle/>
                    <a:p>
                      <a:pPr algn="l" fontAlgn="b"/>
                      <a:r>
                        <a:rPr lang="en-US" sz="1800" b="0" i="0" u="none" strike="noStrike" dirty="0">
                          <a:solidFill>
                            <a:srgbClr val="000000"/>
                          </a:solidFill>
                          <a:latin typeface="+mn-lt"/>
                        </a:rPr>
                        <a:t>Pike eel</a:t>
                      </a:r>
                    </a:p>
                  </a:txBody>
                  <a:tcPr marL="9525" marR="9525" marT="9525" marB="0" anchor="b"/>
                </a:tc>
                <a:tc>
                  <a:txBody>
                    <a:bodyPr/>
                    <a:lstStyle/>
                    <a:p>
                      <a:r>
                        <a:rPr lang="en-US" dirty="0" smtClean="0"/>
                        <a:t>72%</a:t>
                      </a:r>
                      <a:endParaRPr lang="en-US" dirty="0"/>
                    </a:p>
                  </a:txBody>
                  <a:tcPr/>
                </a:tc>
                <a:tc>
                  <a:txBody>
                    <a:bodyPr/>
                    <a:lstStyle/>
                    <a:p>
                      <a:endParaRPr lang="en-US" dirty="0"/>
                    </a:p>
                  </a:txBody>
                  <a:tcPr/>
                </a:tc>
              </a:tr>
              <a:tr h="370840">
                <a:tc>
                  <a:txBody>
                    <a:bodyPr/>
                    <a:lstStyle/>
                    <a:p>
                      <a:pPr algn="l" fontAlgn="b"/>
                      <a:r>
                        <a:rPr lang="en-US" sz="1800" b="0" i="0" u="none" strike="noStrike">
                          <a:solidFill>
                            <a:srgbClr val="000000"/>
                          </a:solidFill>
                          <a:latin typeface="+mn-lt"/>
                        </a:rPr>
                        <a:t>Saltwater mussel</a:t>
                      </a:r>
                    </a:p>
                  </a:txBody>
                  <a:tcPr marL="9525" marR="9525" marT="9525" marB="0" anchor="b"/>
                </a:tc>
                <a:tc>
                  <a:txBody>
                    <a:bodyPr/>
                    <a:lstStyle/>
                    <a:p>
                      <a:r>
                        <a:rPr lang="en-US" dirty="0" smtClean="0"/>
                        <a:t>58%</a:t>
                      </a:r>
                      <a:endParaRPr lang="en-US" dirty="0"/>
                    </a:p>
                  </a:txBody>
                  <a:tcPr/>
                </a:tc>
                <a:tc>
                  <a:txBody>
                    <a:bodyPr/>
                    <a:lstStyle/>
                    <a:p>
                      <a:endParaRPr lang="en-US" dirty="0"/>
                    </a:p>
                  </a:txBody>
                  <a:tcPr/>
                </a:tc>
              </a:tr>
              <a:tr h="370840">
                <a:tc>
                  <a:txBody>
                    <a:bodyPr/>
                    <a:lstStyle/>
                    <a:p>
                      <a:pPr algn="l" fontAlgn="b"/>
                      <a:r>
                        <a:rPr lang="en-US" sz="1800" b="0" i="0" u="none" strike="noStrike">
                          <a:solidFill>
                            <a:srgbClr val="000000"/>
                          </a:solidFill>
                          <a:latin typeface="+mn-lt"/>
                        </a:rPr>
                        <a:t>caterpillar</a:t>
                      </a:r>
                    </a:p>
                  </a:txBody>
                  <a:tcPr marL="9525" marR="9525" marT="9525" marB="0" anchor="b"/>
                </a:tc>
                <a:tc>
                  <a:txBody>
                    <a:bodyPr/>
                    <a:lstStyle/>
                    <a:p>
                      <a:r>
                        <a:rPr lang="en-US" dirty="0" smtClean="0"/>
                        <a:t>57%</a:t>
                      </a:r>
                      <a:endParaRPr lang="en-US" dirty="0"/>
                    </a:p>
                  </a:txBody>
                  <a:tcPr/>
                </a:tc>
                <a:tc>
                  <a:txBody>
                    <a:bodyPr/>
                    <a:lstStyle/>
                    <a:p>
                      <a:endParaRPr lang="en-US"/>
                    </a:p>
                  </a:txBody>
                  <a:tcPr/>
                </a:tc>
              </a:tr>
              <a:tr h="370840">
                <a:tc>
                  <a:txBody>
                    <a:bodyPr/>
                    <a:lstStyle/>
                    <a:p>
                      <a:pPr algn="l" fontAlgn="b"/>
                      <a:r>
                        <a:rPr lang="en-US" sz="1800" b="0" i="0" u="none" strike="noStrike">
                          <a:solidFill>
                            <a:srgbClr val="000000"/>
                          </a:solidFill>
                          <a:latin typeface="+mn-lt"/>
                        </a:rPr>
                        <a:t>Ti-Tree</a:t>
                      </a:r>
                    </a:p>
                  </a:txBody>
                  <a:tcPr marL="9525" marR="9525" marT="9525" marB="0" anchor="b"/>
                </a:tc>
                <a:tc>
                  <a:txBody>
                    <a:bodyPr/>
                    <a:lstStyle/>
                    <a:p>
                      <a:r>
                        <a:rPr lang="en-US" dirty="0" smtClean="0"/>
                        <a:t>57%</a:t>
                      </a:r>
                      <a:endParaRPr lang="en-US" dirty="0"/>
                    </a:p>
                  </a:txBody>
                  <a:tcPr/>
                </a:tc>
                <a:tc>
                  <a:txBody>
                    <a:bodyPr/>
                    <a:lstStyle/>
                    <a:p>
                      <a:endParaRPr lang="en-US"/>
                    </a:p>
                  </a:txBody>
                  <a:tcPr/>
                </a:tc>
              </a:tr>
              <a:tr h="370840">
                <a:tc>
                  <a:txBody>
                    <a:bodyPr/>
                    <a:lstStyle/>
                    <a:p>
                      <a:pPr algn="l" fontAlgn="b"/>
                      <a:r>
                        <a:rPr lang="en-US" sz="1800" b="0" i="0" u="none" strike="noStrike" dirty="0" smtClean="0">
                          <a:solidFill>
                            <a:srgbClr val="000000"/>
                          </a:solidFill>
                          <a:latin typeface="+mn-lt"/>
                        </a:rPr>
                        <a:t>Spoonbills</a:t>
                      </a:r>
                      <a:endParaRPr lang="en-US" sz="1800" b="0" i="0" u="none" strike="noStrike" dirty="0">
                        <a:solidFill>
                          <a:srgbClr val="000000"/>
                        </a:solidFill>
                        <a:latin typeface="+mn-lt"/>
                      </a:endParaRPr>
                    </a:p>
                  </a:txBody>
                  <a:tcPr marL="9525" marR="9525" marT="9525" marB="0" anchor="b"/>
                </a:tc>
                <a:tc>
                  <a:txBody>
                    <a:bodyPr/>
                    <a:lstStyle/>
                    <a:p>
                      <a:r>
                        <a:rPr lang="en-US" dirty="0" smtClean="0"/>
                        <a:t>54%</a:t>
                      </a:r>
                      <a:endParaRPr lang="en-US" dirty="0"/>
                    </a:p>
                  </a:txBody>
                  <a:tcPr/>
                </a:tc>
                <a:tc>
                  <a:txBody>
                    <a:bodyPr/>
                    <a:lstStyle/>
                    <a:p>
                      <a:endParaRPr lang="en-US"/>
                    </a:p>
                  </a:txBody>
                  <a:tcPr/>
                </a:tc>
              </a:tr>
              <a:tr h="370840">
                <a:tc>
                  <a:txBody>
                    <a:bodyPr/>
                    <a:lstStyle/>
                    <a:p>
                      <a:pPr algn="l" fontAlgn="b"/>
                      <a:r>
                        <a:rPr lang="en-US" sz="1800" b="0" i="0" u="none" strike="noStrike">
                          <a:solidFill>
                            <a:srgbClr val="000000"/>
                          </a:solidFill>
                          <a:latin typeface="+mn-lt"/>
                        </a:rPr>
                        <a:t>frog (generic)</a:t>
                      </a:r>
                    </a:p>
                  </a:txBody>
                  <a:tcPr marL="9525" marR="9525" marT="9525" marB="0" anchor="b"/>
                </a:tc>
                <a:tc>
                  <a:txBody>
                    <a:bodyPr/>
                    <a:lstStyle/>
                    <a:p>
                      <a:r>
                        <a:rPr lang="en-US" dirty="0" smtClean="0"/>
                        <a:t>53%</a:t>
                      </a:r>
                      <a:endParaRPr lang="en-US" dirty="0"/>
                    </a:p>
                  </a:txBody>
                  <a:tcPr/>
                </a:tc>
                <a:tc>
                  <a:txBody>
                    <a:bodyPr/>
                    <a:lstStyle/>
                    <a:p>
                      <a:endParaRPr lang="en-US"/>
                    </a:p>
                  </a:txBody>
                  <a:tcPr/>
                </a:tc>
              </a:tr>
              <a:tr h="370840">
                <a:tc>
                  <a:txBody>
                    <a:bodyPr/>
                    <a:lstStyle/>
                    <a:p>
                      <a:pPr algn="l" fontAlgn="b"/>
                      <a:r>
                        <a:rPr lang="en-US" sz="1800" b="0" i="0" u="none" strike="noStrike">
                          <a:solidFill>
                            <a:srgbClr val="000000"/>
                          </a:solidFill>
                          <a:latin typeface="+mn-lt"/>
                        </a:rPr>
                        <a:t>Bush Yam</a:t>
                      </a:r>
                    </a:p>
                  </a:txBody>
                  <a:tcPr marL="9525" marR="9525" marT="9525" marB="0" anchor="b"/>
                </a:tc>
                <a:tc>
                  <a:txBody>
                    <a:bodyPr/>
                    <a:lstStyle/>
                    <a:p>
                      <a:r>
                        <a:rPr lang="en-US" dirty="0" smtClean="0"/>
                        <a:t>50%</a:t>
                      </a:r>
                      <a:endParaRPr lang="en-US" dirty="0"/>
                    </a:p>
                  </a:txBody>
                  <a:tcPr/>
                </a:tc>
                <a:tc>
                  <a:txBody>
                    <a:bodyPr/>
                    <a:lstStyle/>
                    <a:p>
                      <a:endParaRPr lang="en-US"/>
                    </a:p>
                  </a:txBody>
                  <a:tcPr/>
                </a:tc>
              </a:tr>
              <a:tr h="370840">
                <a:tc>
                  <a:txBody>
                    <a:bodyPr/>
                    <a:lstStyle/>
                    <a:p>
                      <a:pPr algn="l" fontAlgn="b"/>
                      <a:r>
                        <a:rPr lang="en-US" sz="1800" b="0" i="0" u="none" strike="noStrike">
                          <a:solidFill>
                            <a:srgbClr val="000000"/>
                          </a:solidFill>
                          <a:latin typeface="+mn-lt"/>
                        </a:rPr>
                        <a:t>Australian snubfin dolphin</a:t>
                      </a:r>
                    </a:p>
                  </a:txBody>
                  <a:tcPr marL="9525" marR="9525" marT="9525" marB="0" anchor="b"/>
                </a:tc>
                <a:tc>
                  <a:txBody>
                    <a:bodyPr/>
                    <a:lstStyle/>
                    <a:p>
                      <a:r>
                        <a:rPr lang="en-US" dirty="0" smtClean="0"/>
                        <a:t>50%</a:t>
                      </a:r>
                      <a:endParaRPr lang="en-US" dirty="0"/>
                    </a:p>
                  </a:txBody>
                  <a:tcPr/>
                </a:tc>
                <a:tc>
                  <a:txBody>
                    <a:bodyPr/>
                    <a:lstStyle/>
                    <a:p>
                      <a:endParaRPr lang="en-US"/>
                    </a:p>
                  </a:txBody>
                  <a:tcPr/>
                </a:tc>
              </a:tr>
              <a:tr h="370840">
                <a:tc>
                  <a:txBody>
                    <a:bodyPr/>
                    <a:lstStyle/>
                    <a:p>
                      <a:pPr algn="l" fontAlgn="b"/>
                      <a:r>
                        <a:rPr lang="en-US" sz="1800" b="0" i="0" u="none" strike="noStrike" dirty="0">
                          <a:solidFill>
                            <a:srgbClr val="000000"/>
                          </a:solidFill>
                          <a:latin typeface="+mn-lt"/>
                        </a:rPr>
                        <a:t>Land Snail</a:t>
                      </a:r>
                    </a:p>
                  </a:txBody>
                  <a:tcPr marL="9525" marR="9525" marT="9525" marB="0" anchor="b"/>
                </a:tc>
                <a:tc>
                  <a:txBody>
                    <a:bodyPr/>
                    <a:lstStyle/>
                    <a:p>
                      <a:r>
                        <a:rPr lang="en-US" dirty="0" smtClean="0"/>
                        <a:t>50%</a:t>
                      </a:r>
                      <a:endParaRPr lang="en-US" dirty="0"/>
                    </a:p>
                  </a:txBody>
                  <a:tcPr/>
                </a:tc>
                <a:tc>
                  <a:txBody>
                    <a:bodyPr/>
                    <a:lstStyle/>
                    <a:p>
                      <a:endParaRPr lang="en-US" dirty="0"/>
                    </a:p>
                  </a:txBody>
                  <a:tcPr/>
                </a:tc>
              </a:tr>
              <a:tr h="370840">
                <a:tc>
                  <a:txBody>
                    <a:bodyPr/>
                    <a:lstStyle/>
                    <a:p>
                      <a:pPr algn="l" fontAlgn="b"/>
                      <a:r>
                        <a:rPr lang="en-US" sz="1800" b="0" i="0" u="none" strike="noStrike" dirty="0" smtClean="0">
                          <a:solidFill>
                            <a:srgbClr val="000000"/>
                          </a:solidFill>
                          <a:latin typeface="+mn-lt"/>
                        </a:rPr>
                        <a:t>Baler shell</a:t>
                      </a:r>
                      <a:endParaRPr lang="en-US" sz="1800" b="0" i="0" u="none" strike="noStrike" dirty="0">
                        <a:solidFill>
                          <a:srgbClr val="000000"/>
                        </a:solidFill>
                        <a:latin typeface="+mn-lt"/>
                      </a:endParaRPr>
                    </a:p>
                  </a:txBody>
                  <a:tcPr marL="9525" marR="9525" marT="9525" marB="0" anchor="b"/>
                </a:tc>
                <a:tc>
                  <a:txBody>
                    <a:bodyPr/>
                    <a:lstStyle/>
                    <a:p>
                      <a:r>
                        <a:rPr lang="en-US" dirty="0" smtClean="0"/>
                        <a:t>47%</a:t>
                      </a:r>
                      <a:endParaRPr lang="en-US" dirty="0"/>
                    </a:p>
                  </a:txBody>
                  <a:tcPr/>
                </a:tc>
                <a:tc>
                  <a:txBody>
                    <a:bodyPr/>
                    <a:lstStyle/>
                    <a:p>
                      <a:r>
                        <a:rPr lang="en-US" dirty="0" smtClean="0"/>
                        <a:t>[also least commonly loaned]</a:t>
                      </a:r>
                      <a:endParaRPr lang="en-US" dirty="0"/>
                    </a:p>
                  </a:txBody>
                  <a:tcPr/>
                </a:tc>
              </a:tr>
              <a:tr h="370840">
                <a:tc>
                  <a:txBody>
                    <a:bodyPr/>
                    <a:lstStyle/>
                    <a:p>
                      <a:pPr algn="l" fontAlgn="b"/>
                      <a:r>
                        <a:rPr lang="en-US" sz="1800" b="0" i="0" u="none" strike="noStrike" dirty="0" smtClean="0">
                          <a:solidFill>
                            <a:srgbClr val="000000"/>
                          </a:solidFill>
                          <a:latin typeface="+mn-lt"/>
                        </a:rPr>
                        <a:t>Goanna</a:t>
                      </a:r>
                      <a:endParaRPr lang="en-US" sz="1800" b="0" i="0" u="none" strike="noStrike" dirty="0">
                        <a:solidFill>
                          <a:srgbClr val="000000"/>
                        </a:solidFill>
                        <a:latin typeface="+mn-lt"/>
                      </a:endParaRPr>
                    </a:p>
                  </a:txBody>
                  <a:tcPr marL="9525" marR="9525" marT="9525" marB="0" anchor="b"/>
                </a:tc>
                <a:tc>
                  <a:txBody>
                    <a:bodyPr/>
                    <a:lstStyle/>
                    <a:p>
                      <a:r>
                        <a:rPr lang="en-US" dirty="0" smtClean="0"/>
                        <a:t>46%</a:t>
                      </a:r>
                      <a:endParaRPr lang="en-US" dirty="0"/>
                    </a:p>
                  </a:txBody>
                  <a:tcPr/>
                </a:tc>
                <a:tc>
                  <a:txBody>
                    <a:bodyPr/>
                    <a:lstStyle/>
                    <a:p>
                      <a:endParaRPr lang="en-US" dirty="0"/>
                    </a:p>
                  </a:txBody>
                  <a:tcPr/>
                </a:tc>
              </a:tr>
              <a:tr h="370840">
                <a:tc>
                  <a:txBody>
                    <a:bodyPr/>
                    <a:lstStyle/>
                    <a:p>
                      <a:pPr algn="l" fontAlgn="b"/>
                      <a:r>
                        <a:rPr lang="en-US" sz="1800" b="0" i="0" u="none" strike="noStrike" dirty="0" smtClean="0">
                          <a:solidFill>
                            <a:srgbClr val="000000"/>
                          </a:solidFill>
                          <a:latin typeface="+mn-lt"/>
                        </a:rPr>
                        <a:t>Octopus</a:t>
                      </a:r>
                      <a:endParaRPr lang="en-US" sz="1800" b="0" i="0" u="none" strike="noStrike" dirty="0">
                        <a:solidFill>
                          <a:srgbClr val="000000"/>
                        </a:solidFill>
                        <a:latin typeface="+mn-lt"/>
                      </a:endParaRPr>
                    </a:p>
                  </a:txBody>
                  <a:tcPr marL="9525" marR="9525" marT="9525" marB="0" anchor="b"/>
                </a:tc>
                <a:tc>
                  <a:txBody>
                    <a:bodyPr/>
                    <a:lstStyle/>
                    <a:p>
                      <a:r>
                        <a:rPr lang="en-US" dirty="0" smtClean="0"/>
                        <a:t>45%</a:t>
                      </a:r>
                      <a:endParaRPr lang="en-US" dirty="0"/>
                    </a:p>
                  </a:txBody>
                  <a:tcPr/>
                </a:tc>
                <a:tc>
                  <a:txBody>
                    <a:bodyPr/>
                    <a:lstStyle/>
                    <a:p>
                      <a:r>
                        <a:rPr lang="en-US" dirty="0" smtClean="0"/>
                        <a:t>[also least commonly loaned]</a:t>
                      </a:r>
                      <a:endParaRPr lang="en-US" dirty="0"/>
                    </a:p>
                  </a:txBody>
                  <a:tcPr/>
                </a:tc>
              </a:tr>
            </a:tbl>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3-year NSF-funded project</a:t>
            </a:r>
          </a:p>
          <a:p>
            <a:r>
              <a:rPr lang="en-US" dirty="0" smtClean="0"/>
              <a:t>Interdisciplinary</a:t>
            </a:r>
          </a:p>
          <a:p>
            <a:pPr lvl="1"/>
            <a:r>
              <a:rPr lang="en-US" dirty="0" smtClean="0"/>
              <a:t>Claire Bowern (Yale)</a:t>
            </a:r>
          </a:p>
          <a:p>
            <a:pPr lvl="1"/>
            <a:r>
              <a:rPr lang="en-US" dirty="0" smtClean="0"/>
              <a:t>Patience Epps (UT Austin)</a:t>
            </a:r>
          </a:p>
          <a:p>
            <a:pPr lvl="1"/>
            <a:r>
              <a:rPr lang="en-US" dirty="0" smtClean="0"/>
              <a:t>Jane Hill (U Arizona)</a:t>
            </a:r>
          </a:p>
          <a:p>
            <a:pPr lvl="1"/>
            <a:r>
              <a:rPr lang="en-US" dirty="0" smtClean="0"/>
              <a:t>Keith </a:t>
            </a:r>
            <a:r>
              <a:rPr lang="en-US" dirty="0" err="1" smtClean="0"/>
              <a:t>Hunley</a:t>
            </a:r>
            <a:r>
              <a:rPr lang="en-US" dirty="0" smtClean="0"/>
              <a:t> (U New Mexico)</a:t>
            </a:r>
          </a:p>
          <a:p>
            <a:pPr lvl="1"/>
            <a:r>
              <a:rPr lang="en-US" dirty="0" smtClean="0"/>
              <a:t>Patrick </a:t>
            </a:r>
            <a:r>
              <a:rPr lang="en-US" dirty="0" err="1" smtClean="0"/>
              <a:t>McConvell</a:t>
            </a:r>
            <a:r>
              <a:rPr lang="en-US" dirty="0" smtClean="0"/>
              <a:t> (ANU)</a:t>
            </a:r>
          </a:p>
          <a:p>
            <a:pPr lvl="1"/>
            <a:r>
              <a:rPr lang="en-US" dirty="0" smtClean="0"/>
              <a:t>Russell Gray (Auckland)</a:t>
            </a:r>
          </a:p>
          <a:p>
            <a:pPr lvl="1"/>
            <a:r>
              <a:rPr lang="en-US" dirty="0" smtClean="0"/>
              <a:t>Jack Ives (Calgary)</a:t>
            </a:r>
          </a:p>
        </p:txBody>
      </p:sp>
      <p:sp>
        <p:nvSpPr>
          <p:cNvPr id="3" name="Title 2"/>
          <p:cNvSpPr>
            <a:spLocks noGrp="1"/>
          </p:cNvSpPr>
          <p:nvPr>
            <p:ph type="title"/>
          </p:nvPr>
        </p:nvSpPr>
        <p:spPr/>
        <p:txBody>
          <a:bodyPr>
            <a:normAutofit fontScale="90000"/>
          </a:bodyPr>
          <a:lstStyle/>
          <a:p>
            <a:r>
              <a:rPr lang="en-US" dirty="0" smtClean="0"/>
              <a:t>‘Dynamics of HG Languages’</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11891"/>
          </a:xfrm>
        </p:spPr>
        <p:txBody>
          <a:bodyPr>
            <a:normAutofit lnSpcReduction="10000"/>
          </a:bodyPr>
          <a:lstStyle/>
          <a:p>
            <a:r>
              <a:rPr lang="en-US" dirty="0" smtClean="0"/>
              <a:t>Wide variety in loan levels across languages</a:t>
            </a:r>
          </a:p>
          <a:p>
            <a:r>
              <a:rPr lang="en-US" dirty="0" smtClean="0"/>
              <a:t>Inheritance levels are low compared to basic vocabulary;</a:t>
            </a:r>
          </a:p>
          <a:p>
            <a:r>
              <a:rPr lang="en-US" dirty="0" smtClean="0"/>
              <a:t>But loan levels are not particularly high.</a:t>
            </a:r>
          </a:p>
          <a:p>
            <a:r>
              <a:rPr lang="en-US" dirty="0" smtClean="0"/>
              <a:t>No clear patterns of borrowing across the area as a whole (though some clear </a:t>
            </a:r>
            <a:r>
              <a:rPr lang="en-US" dirty="0" err="1" smtClean="0"/>
              <a:t>Wanderwoerter</a:t>
            </a:r>
            <a:r>
              <a:rPr lang="en-US" dirty="0" smtClean="0"/>
              <a:t>)</a:t>
            </a:r>
          </a:p>
          <a:p>
            <a:r>
              <a:rPr lang="en-US" dirty="0" smtClean="0"/>
              <a:t>Few patterns at this level of detail: </a:t>
            </a:r>
          </a:p>
          <a:p>
            <a:pPr lvl="1"/>
            <a:r>
              <a:rPr lang="en-US" dirty="0" smtClean="0"/>
              <a:t>Need a more </a:t>
            </a:r>
            <a:r>
              <a:rPr lang="en-US" dirty="0" err="1" smtClean="0"/>
              <a:t>localist</a:t>
            </a:r>
            <a:r>
              <a:rPr lang="en-US" dirty="0" smtClean="0"/>
              <a:t> approach</a:t>
            </a:r>
          </a:p>
          <a:p>
            <a:pPr lvl="1"/>
            <a:r>
              <a:rPr lang="en-US" dirty="0" smtClean="0"/>
              <a:t>Speaks against large-scale linguistic areas in this domain</a:t>
            </a:r>
          </a:p>
          <a:p>
            <a:endParaRPr lang="en-US" dirty="0"/>
          </a:p>
        </p:txBody>
      </p:sp>
      <p:sp>
        <p:nvSpPr>
          <p:cNvPr id="3" name="Title 2"/>
          <p:cNvSpPr>
            <a:spLocks noGrp="1"/>
          </p:cNvSpPr>
          <p:nvPr>
            <p:ph type="title"/>
          </p:nvPr>
        </p:nvSpPr>
        <p:spPr/>
        <p:txBody>
          <a:bodyPr/>
          <a:lstStyle/>
          <a:p>
            <a:r>
              <a:rPr lang="en-US" dirty="0" smtClean="0"/>
              <a:t>Interim Summary</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Many generics are </a:t>
            </a:r>
            <a:r>
              <a:rPr lang="en-US" dirty="0" err="1" smtClean="0"/>
              <a:t>reconstructible</a:t>
            </a:r>
            <a:r>
              <a:rPr lang="en-US" dirty="0" smtClean="0"/>
              <a:t> in the region, in numerous families.</a:t>
            </a:r>
          </a:p>
          <a:p>
            <a:r>
              <a:rPr lang="en-US" dirty="0" smtClean="0"/>
              <a:t>Others are </a:t>
            </a:r>
            <a:r>
              <a:rPr lang="en-US" dirty="0" err="1" smtClean="0"/>
              <a:t>Wanderwoerter</a:t>
            </a:r>
            <a:r>
              <a:rPr lang="en-US" dirty="0" smtClean="0"/>
              <a:t> (e.g. </a:t>
            </a:r>
            <a:r>
              <a:rPr lang="en-US" i="1" dirty="0" err="1" smtClean="0"/>
              <a:t>mayi</a:t>
            </a:r>
            <a:r>
              <a:rPr lang="en-US" i="1" dirty="0" smtClean="0"/>
              <a:t> ~ </a:t>
            </a:r>
            <a:r>
              <a:rPr lang="en-US" i="1" dirty="0" err="1" smtClean="0"/>
              <a:t>mangarri</a:t>
            </a:r>
            <a:r>
              <a:rPr lang="en-US" i="1" dirty="0" smtClean="0"/>
              <a:t> </a:t>
            </a:r>
            <a:r>
              <a:rPr lang="en-US" dirty="0" smtClean="0"/>
              <a:t>‘tucker’)</a:t>
            </a:r>
          </a:p>
          <a:p>
            <a:r>
              <a:rPr lang="en-US" dirty="0" smtClean="0"/>
              <a:t>There are therefore likely to be old.</a:t>
            </a:r>
          </a:p>
          <a:p>
            <a:r>
              <a:rPr lang="en-US" dirty="0" smtClean="0"/>
              <a:t>This provides a counter-example to Brown’s and Berlin’s claims about the role of generics in HG systems, at least in this area.</a:t>
            </a:r>
          </a:p>
          <a:p>
            <a:endParaRPr lang="en-US" dirty="0"/>
          </a:p>
        </p:txBody>
      </p:sp>
      <p:sp>
        <p:nvSpPr>
          <p:cNvPr id="3" name="Title 2"/>
          <p:cNvSpPr>
            <a:spLocks noGrp="1"/>
          </p:cNvSpPr>
          <p:nvPr>
            <p:ph type="title"/>
          </p:nvPr>
        </p:nvSpPr>
        <p:spPr/>
        <p:txBody>
          <a:bodyPr/>
          <a:lstStyle/>
          <a:p>
            <a:r>
              <a:rPr lang="en-US" dirty="0" smtClean="0"/>
              <a:t>Interim Summary</a:t>
            </a:r>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Do languages borrow flora/fauna words when they move into new areas?</a:t>
            </a:r>
          </a:p>
          <a:p>
            <a:r>
              <a:rPr lang="en-US" dirty="0" smtClean="0"/>
              <a:t>Are they more likely to borrow culturally salient items?</a:t>
            </a:r>
          </a:p>
          <a:p>
            <a:endParaRPr lang="en-US" dirty="0" smtClean="0"/>
          </a:p>
          <a:p>
            <a:r>
              <a:rPr lang="en-US" dirty="0" smtClean="0"/>
              <a:t>(Are there lots of loans in flora/fauna because the language has borrowed a lot more generally?)</a:t>
            </a:r>
            <a:endParaRPr lang="en-US" dirty="0"/>
          </a:p>
        </p:txBody>
      </p:sp>
      <p:sp>
        <p:nvSpPr>
          <p:cNvPr id="3" name="Title 2"/>
          <p:cNvSpPr>
            <a:spLocks noGrp="1"/>
          </p:cNvSpPr>
          <p:nvPr>
            <p:ph type="title"/>
          </p:nvPr>
        </p:nvSpPr>
        <p:spPr/>
        <p:txBody>
          <a:bodyPr>
            <a:normAutofit fontScale="90000"/>
          </a:bodyPr>
          <a:lstStyle/>
          <a:p>
            <a:r>
              <a:rPr lang="en-US" dirty="0" smtClean="0"/>
              <a:t>What causes differences in loan rates?</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err="1" smtClean="0"/>
              <a:t>Nyulnyulan</a:t>
            </a:r>
            <a:r>
              <a:rPr lang="en-US" dirty="0" smtClean="0"/>
              <a:t> Flora/Fauna</a:t>
            </a:r>
            <a:endParaRPr lang="en-US" dirty="0"/>
          </a:p>
        </p:txBody>
      </p:sp>
      <p:graphicFrame>
        <p:nvGraphicFramePr>
          <p:cNvPr id="7" name="Chart 6"/>
          <p:cNvGraphicFramePr/>
          <p:nvPr/>
        </p:nvGraphicFramePr>
        <p:xfrm>
          <a:off x="304800" y="1219200"/>
          <a:ext cx="8458200" cy="518159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Generally high levels of inheritance</a:t>
            </a:r>
          </a:p>
          <a:p>
            <a:r>
              <a:rPr lang="en-US" dirty="0" smtClean="0"/>
              <a:t>Geographically peripheral levels have higher loans</a:t>
            </a:r>
          </a:p>
          <a:p>
            <a:pPr lvl="1"/>
            <a:r>
              <a:rPr lang="en-US" dirty="0" smtClean="0"/>
              <a:t>Easier to identify</a:t>
            </a:r>
          </a:p>
          <a:p>
            <a:pPr lvl="1"/>
            <a:r>
              <a:rPr lang="en-US" dirty="0" smtClean="0"/>
              <a:t>Consistent with expansion into new territory</a:t>
            </a:r>
            <a:endParaRPr lang="en-US" dirty="0"/>
          </a:p>
        </p:txBody>
      </p:sp>
      <p:sp>
        <p:nvSpPr>
          <p:cNvPr id="3" name="Title 2"/>
          <p:cNvSpPr>
            <a:spLocks noGrp="1"/>
          </p:cNvSpPr>
          <p:nvPr>
            <p:ph type="title"/>
          </p:nvPr>
        </p:nvSpPr>
        <p:spPr/>
        <p:txBody>
          <a:bodyPr/>
          <a:lstStyle/>
          <a:p>
            <a:r>
              <a:rPr lang="en-US" dirty="0" err="1" smtClean="0"/>
              <a:t>Nyulnyulan</a:t>
            </a:r>
            <a:r>
              <a:rPr lang="en-US" dirty="0" smtClean="0"/>
              <a:t> Flora/Fauna</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From </a:t>
            </a:r>
            <a:r>
              <a:rPr lang="en-US" dirty="0" err="1" smtClean="0"/>
              <a:t>Karajarri</a:t>
            </a:r>
            <a:r>
              <a:rPr lang="en-US" dirty="0" smtClean="0"/>
              <a:t> or ‘</a:t>
            </a:r>
            <a:r>
              <a:rPr lang="en-US" dirty="0" err="1" smtClean="0"/>
              <a:t>Marrngu</a:t>
            </a:r>
            <a:r>
              <a:rPr lang="en-US" dirty="0" smtClean="0"/>
              <a:t>’ (except for ‘horse’)</a:t>
            </a:r>
          </a:p>
          <a:p>
            <a:r>
              <a:rPr lang="en-US" dirty="0" smtClean="0"/>
              <a:t>Almost all are inland species:</a:t>
            </a:r>
          </a:p>
          <a:p>
            <a:pPr lvl="1"/>
            <a:r>
              <a:rPr lang="en-US" dirty="0" smtClean="0"/>
              <a:t>Echidna,</a:t>
            </a:r>
          </a:p>
          <a:p>
            <a:pPr lvl="1"/>
            <a:r>
              <a:rPr lang="en-US" dirty="0" smtClean="0"/>
              <a:t>River gum</a:t>
            </a:r>
          </a:p>
          <a:p>
            <a:pPr lvl="1"/>
            <a:r>
              <a:rPr lang="en-US" dirty="0" smtClean="0"/>
              <a:t>Fresh-water croc</a:t>
            </a:r>
          </a:p>
          <a:p>
            <a:pPr lvl="1"/>
            <a:r>
              <a:rPr lang="en-US" dirty="0" smtClean="0"/>
              <a:t>Duck</a:t>
            </a:r>
          </a:p>
          <a:p>
            <a:pPr lvl="1"/>
            <a:r>
              <a:rPr lang="en-US" dirty="0" smtClean="0"/>
              <a:t>Freshwater prawn</a:t>
            </a:r>
          </a:p>
          <a:p>
            <a:pPr lvl="1"/>
            <a:r>
              <a:rPr lang="en-US" dirty="0" smtClean="0"/>
              <a:t>Northern Brown Bandicoot</a:t>
            </a:r>
            <a:endParaRPr lang="en-US" dirty="0"/>
          </a:p>
        </p:txBody>
      </p:sp>
      <p:sp>
        <p:nvSpPr>
          <p:cNvPr id="3" name="Title 2"/>
          <p:cNvSpPr>
            <a:spLocks noGrp="1"/>
          </p:cNvSpPr>
          <p:nvPr>
            <p:ph type="title"/>
          </p:nvPr>
        </p:nvSpPr>
        <p:spPr/>
        <p:txBody>
          <a:bodyPr/>
          <a:lstStyle/>
          <a:p>
            <a:r>
              <a:rPr lang="en-US" dirty="0" err="1" smtClean="0"/>
              <a:t>Yawuru</a:t>
            </a:r>
            <a:r>
              <a:rPr lang="en-US" dirty="0" smtClean="0"/>
              <a:t> Loans</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864291"/>
          </a:xfrm>
        </p:spPr>
        <p:txBody>
          <a:bodyPr>
            <a:normAutofit fontScale="92500"/>
          </a:bodyPr>
          <a:lstStyle/>
          <a:p>
            <a:r>
              <a:rPr lang="en-US" dirty="0" smtClean="0"/>
              <a:t>13 loans, 5 possible additional loans</a:t>
            </a:r>
          </a:p>
          <a:p>
            <a:endParaRPr lang="en-US" dirty="0" smtClean="0"/>
          </a:p>
          <a:p>
            <a:r>
              <a:rPr lang="en-US" dirty="0" smtClean="0"/>
              <a:t>6 from </a:t>
            </a:r>
            <a:r>
              <a:rPr lang="en-US" dirty="0" err="1" smtClean="0"/>
              <a:t>Nyulnyul</a:t>
            </a:r>
            <a:endParaRPr lang="en-US" dirty="0" smtClean="0"/>
          </a:p>
          <a:p>
            <a:pPr lvl="1"/>
            <a:r>
              <a:rPr lang="en-US" dirty="0" err="1" smtClean="0"/>
              <a:t>Bagar</a:t>
            </a:r>
            <a:r>
              <a:rPr lang="en-US" dirty="0" smtClean="0"/>
              <a:t> (bush turkey)</a:t>
            </a:r>
          </a:p>
          <a:p>
            <a:pPr lvl="1"/>
            <a:r>
              <a:rPr lang="en-US" dirty="0" err="1" smtClean="0"/>
              <a:t>Wanggid</a:t>
            </a:r>
            <a:r>
              <a:rPr lang="en-US" dirty="0" smtClean="0"/>
              <a:t> (crow)</a:t>
            </a:r>
          </a:p>
          <a:p>
            <a:pPr lvl="1"/>
            <a:r>
              <a:rPr lang="en-US" dirty="0" smtClean="0"/>
              <a:t>…</a:t>
            </a:r>
          </a:p>
          <a:p>
            <a:r>
              <a:rPr lang="en-US" dirty="0" smtClean="0"/>
              <a:t>3 from </a:t>
            </a:r>
            <a:r>
              <a:rPr lang="en-US" dirty="0" err="1" smtClean="0"/>
              <a:t>Worrorra</a:t>
            </a:r>
            <a:r>
              <a:rPr lang="en-US" dirty="0" smtClean="0"/>
              <a:t> (or </a:t>
            </a:r>
            <a:r>
              <a:rPr lang="en-US" dirty="0" err="1" smtClean="0"/>
              <a:t>Yawijibaya</a:t>
            </a:r>
            <a:r>
              <a:rPr lang="en-US" dirty="0" smtClean="0"/>
              <a:t>?)</a:t>
            </a:r>
          </a:p>
          <a:p>
            <a:pPr lvl="1"/>
            <a:r>
              <a:rPr lang="en-US" dirty="0" err="1" smtClean="0"/>
              <a:t>Iingalan</a:t>
            </a:r>
            <a:r>
              <a:rPr lang="en-US" dirty="0" smtClean="0"/>
              <a:t> (barramundi)</a:t>
            </a:r>
          </a:p>
          <a:p>
            <a:pPr lvl="1"/>
            <a:r>
              <a:rPr lang="en-US" dirty="0" err="1" smtClean="0"/>
              <a:t>Miinimbi</a:t>
            </a:r>
            <a:r>
              <a:rPr lang="en-US" dirty="0" smtClean="0"/>
              <a:t> (whale)</a:t>
            </a:r>
          </a:p>
          <a:p>
            <a:pPr lvl="1"/>
            <a:r>
              <a:rPr lang="en-US" dirty="0" err="1" smtClean="0"/>
              <a:t>Maarru</a:t>
            </a:r>
            <a:r>
              <a:rPr lang="en-US" dirty="0" smtClean="0"/>
              <a:t> (flower)</a:t>
            </a:r>
          </a:p>
          <a:p>
            <a:endParaRPr lang="en-US" dirty="0" smtClean="0"/>
          </a:p>
          <a:p>
            <a:r>
              <a:rPr lang="en-US" dirty="0" smtClean="0"/>
              <a:t>Inland species borrowed from inland languages</a:t>
            </a:r>
          </a:p>
        </p:txBody>
      </p:sp>
      <p:sp>
        <p:nvSpPr>
          <p:cNvPr id="3" name="Title 2"/>
          <p:cNvSpPr>
            <a:spLocks noGrp="1"/>
          </p:cNvSpPr>
          <p:nvPr>
            <p:ph type="title"/>
          </p:nvPr>
        </p:nvSpPr>
        <p:spPr/>
        <p:txBody>
          <a:bodyPr/>
          <a:lstStyle/>
          <a:p>
            <a:r>
              <a:rPr lang="en-US" dirty="0" smtClean="0"/>
              <a:t>Bardi Loans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1109472"/>
          </a:xfrm>
        </p:spPr>
        <p:txBody>
          <a:bodyPr/>
          <a:lstStyle/>
          <a:p>
            <a:r>
              <a:rPr lang="en-US" dirty="0" smtClean="0"/>
              <a:t>*</a:t>
            </a:r>
            <a:r>
              <a:rPr lang="en-US" dirty="0" err="1" smtClean="0"/>
              <a:t>wi:ntuku</a:t>
            </a:r>
            <a:r>
              <a:rPr lang="en-US" dirty="0" smtClean="0"/>
              <a:t> ‘curlew’ &lt; </a:t>
            </a:r>
            <a:r>
              <a:rPr lang="en-US" dirty="0" err="1" smtClean="0"/>
              <a:t>Ngumpin-Yapa</a:t>
            </a:r>
            <a:endParaRPr lang="en-US" dirty="0" smtClean="0"/>
          </a:p>
          <a:p>
            <a:r>
              <a:rPr lang="en-US" dirty="0" err="1" smtClean="0"/>
              <a:t>Wanderwort</a:t>
            </a:r>
            <a:r>
              <a:rPr lang="en-US" dirty="0" smtClean="0"/>
              <a:t>:</a:t>
            </a:r>
            <a:endParaRPr lang="en-US" dirty="0"/>
          </a:p>
        </p:txBody>
      </p:sp>
      <p:sp>
        <p:nvSpPr>
          <p:cNvPr id="3" name="Title 2"/>
          <p:cNvSpPr>
            <a:spLocks noGrp="1"/>
          </p:cNvSpPr>
          <p:nvPr>
            <p:ph type="title"/>
          </p:nvPr>
        </p:nvSpPr>
        <p:spPr/>
        <p:txBody>
          <a:bodyPr>
            <a:normAutofit fontScale="90000"/>
          </a:bodyPr>
          <a:lstStyle/>
          <a:p>
            <a:r>
              <a:rPr lang="en-US" dirty="0" smtClean="0"/>
              <a:t>Loans into Proto-</a:t>
            </a:r>
            <a:r>
              <a:rPr lang="en-US" dirty="0" err="1" smtClean="0"/>
              <a:t>Nyulnyulan</a:t>
            </a:r>
            <a:endParaRPr lang="en-US" dirty="0"/>
          </a:p>
        </p:txBody>
      </p:sp>
      <p:pic>
        <p:nvPicPr>
          <p:cNvPr id="8194" name="Picture 2" descr="C:\Documents and Settings\Claire Bowern\Desktop\wintuku.jpg"/>
          <p:cNvPicPr>
            <a:picLocks noChangeAspect="1" noChangeArrowheads="1"/>
          </p:cNvPicPr>
          <p:nvPr/>
        </p:nvPicPr>
        <p:blipFill>
          <a:blip r:embed="rId2" cstate="print"/>
          <a:srcRect/>
          <a:stretch>
            <a:fillRect/>
          </a:stretch>
        </p:blipFill>
        <p:spPr bwMode="auto">
          <a:xfrm>
            <a:off x="3699640" y="2590800"/>
            <a:ext cx="5444359" cy="4267200"/>
          </a:xfrm>
          <a:prstGeom prst="rect">
            <a:avLst/>
          </a:prstGeom>
          <a:noFill/>
        </p:spPr>
      </p:pic>
      <p:sp>
        <p:nvSpPr>
          <p:cNvPr id="5" name="TextBox 4"/>
          <p:cNvSpPr txBox="1"/>
          <p:nvPr/>
        </p:nvSpPr>
        <p:spPr>
          <a:xfrm>
            <a:off x="533400" y="3048000"/>
            <a:ext cx="2743200" cy="1815882"/>
          </a:xfrm>
          <a:prstGeom prst="rect">
            <a:avLst/>
          </a:prstGeom>
          <a:noFill/>
        </p:spPr>
        <p:txBody>
          <a:bodyPr wrap="square" rtlCol="0">
            <a:spAutoFit/>
          </a:bodyPr>
          <a:lstStyle/>
          <a:p>
            <a:r>
              <a:rPr lang="en-US" sz="2800" dirty="0" smtClean="0"/>
              <a:t>Ceremonial and </a:t>
            </a:r>
          </a:p>
          <a:p>
            <a:r>
              <a:rPr lang="en-US" sz="2800" dirty="0" smtClean="0"/>
              <a:t>Mythological</a:t>
            </a:r>
          </a:p>
          <a:p>
            <a:r>
              <a:rPr lang="en-US" sz="2800" dirty="0" smtClean="0"/>
              <a:t>significance</a:t>
            </a:r>
            <a:endParaRPr lang="en-US" sz="28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10000"/>
          </a:bodyPr>
          <a:lstStyle/>
          <a:p>
            <a:r>
              <a:rPr lang="en-US" b="1" i="1" dirty="0" err="1" smtClean="0"/>
              <a:t>Karnanganyja</a:t>
            </a:r>
            <a:r>
              <a:rPr lang="en-US" b="1" dirty="0" smtClean="0"/>
              <a:t> </a:t>
            </a:r>
            <a:r>
              <a:rPr lang="en-US" dirty="0" smtClean="0"/>
              <a:t>‘emu’</a:t>
            </a:r>
          </a:p>
          <a:p>
            <a:r>
              <a:rPr lang="en-US" i="1" dirty="0" err="1" smtClean="0"/>
              <a:t>Kumpulangil</a:t>
            </a:r>
            <a:r>
              <a:rPr lang="en-US" dirty="0" smtClean="0"/>
              <a:t> ‘cockroach’</a:t>
            </a:r>
          </a:p>
          <a:p>
            <a:pPr lvl="1"/>
            <a:r>
              <a:rPr lang="en-US" dirty="0" err="1" smtClean="0"/>
              <a:t>Cf</a:t>
            </a:r>
            <a:r>
              <a:rPr lang="en-US" dirty="0" smtClean="0"/>
              <a:t> also ‘shield’ calquing</a:t>
            </a:r>
          </a:p>
          <a:p>
            <a:r>
              <a:rPr lang="en-US" i="1" dirty="0" err="1" smtClean="0"/>
              <a:t>Kuwaniya</a:t>
            </a:r>
            <a:r>
              <a:rPr lang="en-US" dirty="0" smtClean="0"/>
              <a:t> ‘freshwater crocodile’</a:t>
            </a:r>
          </a:p>
          <a:p>
            <a:r>
              <a:rPr lang="en-US" i="1" dirty="0" err="1" smtClean="0"/>
              <a:t>Lumukul</a:t>
            </a:r>
            <a:r>
              <a:rPr lang="en-US" dirty="0" smtClean="0"/>
              <a:t> ‘blue-tongue lizard’</a:t>
            </a:r>
          </a:p>
          <a:p>
            <a:r>
              <a:rPr lang="en-US" b="1" i="1" dirty="0" err="1" smtClean="0"/>
              <a:t>Mayarda</a:t>
            </a:r>
            <a:r>
              <a:rPr lang="en-US" b="1" dirty="0" smtClean="0"/>
              <a:t> </a:t>
            </a:r>
            <a:r>
              <a:rPr lang="en-US" dirty="0" smtClean="0"/>
              <a:t>‘pelican’</a:t>
            </a:r>
          </a:p>
          <a:p>
            <a:r>
              <a:rPr lang="en-US" b="1" i="1" dirty="0" err="1" smtClean="0"/>
              <a:t>Purntaru</a:t>
            </a:r>
            <a:r>
              <a:rPr lang="en-US" b="1" dirty="0" smtClean="0"/>
              <a:t> </a:t>
            </a:r>
            <a:r>
              <a:rPr lang="en-US" dirty="0" smtClean="0"/>
              <a:t>‘quail’</a:t>
            </a:r>
          </a:p>
          <a:p>
            <a:r>
              <a:rPr lang="en-US" b="1" i="1" dirty="0" err="1" smtClean="0"/>
              <a:t>Dumbu</a:t>
            </a:r>
            <a:r>
              <a:rPr lang="en-US" b="1" dirty="0" smtClean="0"/>
              <a:t> </a:t>
            </a:r>
            <a:r>
              <a:rPr lang="en-US" dirty="0" smtClean="0"/>
              <a:t>‘owl’</a:t>
            </a:r>
          </a:p>
          <a:p>
            <a:r>
              <a:rPr lang="en-US" i="1" dirty="0" err="1" smtClean="0"/>
              <a:t>Tyakuli</a:t>
            </a:r>
            <a:r>
              <a:rPr lang="en-US" dirty="0" smtClean="0"/>
              <a:t> ‘</a:t>
            </a:r>
            <a:r>
              <a:rPr lang="en-US" dirty="0" err="1" smtClean="0"/>
              <a:t>pearlshell</a:t>
            </a:r>
            <a:r>
              <a:rPr lang="en-US" dirty="0" smtClean="0"/>
              <a:t>’ (carved)</a:t>
            </a:r>
          </a:p>
          <a:p>
            <a:r>
              <a:rPr lang="en-US" b="1" i="1" dirty="0" err="1" smtClean="0"/>
              <a:t>Tyintipirri</a:t>
            </a:r>
            <a:r>
              <a:rPr lang="en-US" b="1" dirty="0" smtClean="0"/>
              <a:t> </a:t>
            </a:r>
            <a:r>
              <a:rPr lang="en-US" dirty="0" smtClean="0"/>
              <a:t>‘</a:t>
            </a:r>
            <a:r>
              <a:rPr lang="en-US" dirty="0" err="1" smtClean="0"/>
              <a:t>willy</a:t>
            </a:r>
            <a:r>
              <a:rPr lang="en-US" dirty="0" smtClean="0"/>
              <a:t> wagtail’</a:t>
            </a:r>
          </a:p>
          <a:p>
            <a:r>
              <a:rPr lang="en-US" b="1" i="1" dirty="0" err="1" smtClean="0"/>
              <a:t>Tyibilyuku</a:t>
            </a:r>
            <a:r>
              <a:rPr lang="en-US" b="1" dirty="0" smtClean="0"/>
              <a:t> </a:t>
            </a:r>
            <a:r>
              <a:rPr lang="en-US" dirty="0" smtClean="0"/>
              <a:t>‘duck’ (Bardi grebe)</a:t>
            </a:r>
            <a:endParaRPr lang="en-US" dirty="0"/>
          </a:p>
        </p:txBody>
      </p:sp>
      <p:sp>
        <p:nvSpPr>
          <p:cNvPr id="3" name="Title 2"/>
          <p:cNvSpPr>
            <a:spLocks noGrp="1"/>
          </p:cNvSpPr>
          <p:nvPr>
            <p:ph type="title"/>
          </p:nvPr>
        </p:nvSpPr>
        <p:spPr/>
        <p:txBody>
          <a:bodyPr>
            <a:normAutofit fontScale="90000"/>
          </a:bodyPr>
          <a:lstStyle/>
          <a:p>
            <a:r>
              <a:rPr lang="en-US" dirty="0" smtClean="0"/>
              <a:t>Other Kimberley </a:t>
            </a:r>
            <a:r>
              <a:rPr lang="en-US" dirty="0" err="1" smtClean="0"/>
              <a:t>Wanderwoerter</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90800"/>
            <a:ext cx="8229600" cy="1143000"/>
          </a:xfrm>
        </p:spPr>
        <p:txBody>
          <a:bodyPr/>
          <a:lstStyle/>
          <a:p>
            <a:r>
              <a:rPr lang="en-US" dirty="0" smtClean="0"/>
              <a:t>Semantic Change</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2176272"/>
          </a:xfrm>
        </p:spPr>
        <p:txBody>
          <a:bodyPr/>
          <a:lstStyle/>
          <a:p>
            <a:pPr marL="624078" indent="-514350"/>
            <a:r>
              <a:rPr lang="en-US" dirty="0" smtClean="0"/>
              <a:t>Reconstruction of prehistory in three case study regions:</a:t>
            </a:r>
          </a:p>
          <a:p>
            <a:pPr marL="880110" lvl="1" indent="-514350">
              <a:buFont typeface="+mj-lt"/>
              <a:buAutoNum type="alphaLcParenR"/>
            </a:pPr>
            <a:r>
              <a:rPr lang="en-US" dirty="0" smtClean="0"/>
              <a:t>Northern Australia (Kimberley and surrounds)</a:t>
            </a:r>
          </a:p>
          <a:p>
            <a:pPr marL="880110" lvl="1" indent="-514350">
              <a:buFont typeface="+mj-lt"/>
              <a:buAutoNum type="alphaLcParenR"/>
            </a:pPr>
            <a:r>
              <a:rPr lang="en-US" dirty="0" smtClean="0"/>
              <a:t>Northern Amazonia</a:t>
            </a:r>
          </a:p>
          <a:p>
            <a:pPr marL="880110" lvl="1" indent="-514350">
              <a:buFont typeface="+mj-lt"/>
              <a:buAutoNum type="alphaLcParenR"/>
            </a:pPr>
            <a:r>
              <a:rPr lang="en-US" dirty="0" smtClean="0"/>
              <a:t>Southern California and the Great Basin</a:t>
            </a:r>
          </a:p>
          <a:p>
            <a:pPr marL="624078" indent="-514350">
              <a:buFont typeface="+mj-lt"/>
              <a:buAutoNum type="arabicPeriod"/>
            </a:pPr>
            <a:endParaRPr lang="en-US" dirty="0"/>
          </a:p>
        </p:txBody>
      </p:sp>
      <p:sp>
        <p:nvSpPr>
          <p:cNvPr id="3" name="Title 2"/>
          <p:cNvSpPr>
            <a:spLocks noGrp="1"/>
          </p:cNvSpPr>
          <p:nvPr>
            <p:ph type="title"/>
          </p:nvPr>
        </p:nvSpPr>
        <p:spPr/>
        <p:txBody>
          <a:bodyPr>
            <a:normAutofit fontScale="90000"/>
          </a:bodyPr>
          <a:lstStyle/>
          <a:p>
            <a:r>
              <a:rPr lang="en-US" dirty="0" smtClean="0"/>
              <a:t>‘Dynamics of HG Languages’</a:t>
            </a:r>
            <a:endParaRPr lang="en-US" dirty="0"/>
          </a:p>
        </p:txBody>
      </p:sp>
      <p:pic>
        <p:nvPicPr>
          <p:cNvPr id="4098" name="Picture 3" descr="map case study areas.pdf"/>
          <p:cNvPicPr>
            <a:picLocks noChangeAspect="1" noChangeArrowheads="1"/>
          </p:cNvPicPr>
          <p:nvPr/>
        </p:nvPicPr>
        <p:blipFill>
          <a:blip r:embed="rId2" cstate="print"/>
          <a:srcRect l="11765" t="9091" r="11765" b="54546"/>
          <a:stretch>
            <a:fillRect/>
          </a:stretch>
        </p:blipFill>
        <p:spPr bwMode="auto">
          <a:xfrm>
            <a:off x="3733800" y="3385241"/>
            <a:ext cx="5638800" cy="347275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95672"/>
          </a:xfrm>
        </p:spPr>
        <p:txBody>
          <a:bodyPr>
            <a:normAutofit fontScale="92500" lnSpcReduction="10000"/>
          </a:bodyPr>
          <a:lstStyle/>
          <a:p>
            <a:r>
              <a:rPr lang="en-US" dirty="0" smtClean="0"/>
              <a:t>Change of species</a:t>
            </a:r>
          </a:p>
          <a:p>
            <a:pPr lvl="1"/>
            <a:r>
              <a:rPr lang="en-US" dirty="0" err="1" smtClean="0"/>
              <a:t>Karajarri</a:t>
            </a:r>
            <a:r>
              <a:rPr lang="en-US" dirty="0" smtClean="0"/>
              <a:t> </a:t>
            </a:r>
            <a:r>
              <a:rPr lang="en-US" i="1" dirty="0" err="1" smtClean="0"/>
              <a:t>linykurru</a:t>
            </a:r>
            <a:r>
              <a:rPr lang="en-US" i="1" dirty="0" smtClean="0"/>
              <a:t> </a:t>
            </a:r>
            <a:r>
              <a:rPr lang="en-US" dirty="0" smtClean="0"/>
              <a:t>‘freshwater crocodile’ &lt; (borrowed from) </a:t>
            </a:r>
            <a:r>
              <a:rPr lang="en-US" dirty="0" err="1" smtClean="0"/>
              <a:t>Yawuru</a:t>
            </a:r>
            <a:r>
              <a:rPr lang="en-US" dirty="0" smtClean="0"/>
              <a:t> </a:t>
            </a:r>
            <a:r>
              <a:rPr lang="en-US" i="1" dirty="0" err="1" smtClean="0"/>
              <a:t>linykurru</a:t>
            </a:r>
            <a:r>
              <a:rPr lang="en-US" i="1" dirty="0" smtClean="0"/>
              <a:t> </a:t>
            </a:r>
            <a:r>
              <a:rPr lang="en-US" dirty="0" smtClean="0"/>
              <a:t>‘saltwater crocodile’</a:t>
            </a:r>
          </a:p>
          <a:p>
            <a:pPr lvl="1"/>
            <a:r>
              <a:rPr lang="en-US" dirty="0" smtClean="0"/>
              <a:t>Bardi </a:t>
            </a:r>
            <a:r>
              <a:rPr lang="en-US" i="1" dirty="0" err="1" smtClean="0"/>
              <a:t>jiibily</a:t>
            </a:r>
            <a:r>
              <a:rPr lang="en-US" dirty="0" smtClean="0"/>
              <a:t> ‘grebe’ &lt; WW </a:t>
            </a:r>
            <a:r>
              <a:rPr lang="en-US" dirty="0" err="1" smtClean="0"/>
              <a:t>tyipil</a:t>
            </a:r>
            <a:r>
              <a:rPr lang="en-US" dirty="0" smtClean="0"/>
              <a:t> ‘duck’</a:t>
            </a:r>
          </a:p>
          <a:p>
            <a:r>
              <a:rPr lang="en-US" dirty="0" smtClean="0"/>
              <a:t>Metonymy/Metaphor</a:t>
            </a:r>
          </a:p>
          <a:p>
            <a:pPr lvl="1"/>
            <a:r>
              <a:rPr lang="en-US" dirty="0" err="1" smtClean="0"/>
              <a:t>Nyikina</a:t>
            </a:r>
            <a:r>
              <a:rPr lang="en-US" dirty="0" smtClean="0"/>
              <a:t> </a:t>
            </a:r>
            <a:r>
              <a:rPr lang="en-US" i="1" dirty="0" err="1" smtClean="0"/>
              <a:t>kularrabulu</a:t>
            </a:r>
            <a:r>
              <a:rPr lang="en-US" i="1" dirty="0" smtClean="0"/>
              <a:t> </a:t>
            </a:r>
            <a:r>
              <a:rPr lang="en-US" dirty="0" smtClean="0"/>
              <a:t>turtle (generic) = “westerner”</a:t>
            </a:r>
          </a:p>
          <a:p>
            <a:pPr lvl="1"/>
            <a:r>
              <a:rPr lang="en-US" dirty="0" smtClean="0"/>
              <a:t>Bardi </a:t>
            </a:r>
            <a:r>
              <a:rPr lang="en-US" i="1" dirty="0" err="1" smtClean="0"/>
              <a:t>anangarr</a:t>
            </a:r>
            <a:r>
              <a:rPr lang="en-US" dirty="0" smtClean="0"/>
              <a:t> ‘pumpkin-headed fish’ = </a:t>
            </a:r>
            <a:r>
              <a:rPr lang="en-US" dirty="0" err="1" smtClean="0"/>
              <a:t>Nyikina</a:t>
            </a:r>
            <a:r>
              <a:rPr lang="en-US" dirty="0" smtClean="0"/>
              <a:t> </a:t>
            </a:r>
            <a:r>
              <a:rPr lang="en-US" i="1" dirty="0" err="1" smtClean="0"/>
              <a:t>wanangarri</a:t>
            </a:r>
            <a:r>
              <a:rPr lang="en-US" i="1" dirty="0" smtClean="0"/>
              <a:t> </a:t>
            </a:r>
            <a:r>
              <a:rPr lang="en-US" dirty="0" smtClean="0"/>
              <a:t>‘pebbles’</a:t>
            </a:r>
          </a:p>
          <a:p>
            <a:pPr lvl="1"/>
            <a:r>
              <a:rPr lang="en-US" dirty="0" err="1" smtClean="0"/>
              <a:t>Walmajarri</a:t>
            </a:r>
            <a:r>
              <a:rPr lang="en-US" dirty="0" smtClean="0"/>
              <a:t> </a:t>
            </a:r>
            <a:r>
              <a:rPr lang="en-US" i="1" dirty="0" err="1" smtClean="0"/>
              <a:t>wamulu</a:t>
            </a:r>
            <a:r>
              <a:rPr lang="en-US" i="1" dirty="0" smtClean="0"/>
              <a:t> </a:t>
            </a:r>
            <a:r>
              <a:rPr lang="en-US" dirty="0" smtClean="0"/>
              <a:t>‘wedge-tail eagle’ = Warlpiri ‘fluff, down’</a:t>
            </a:r>
          </a:p>
          <a:p>
            <a:r>
              <a:rPr lang="en-US" dirty="0" smtClean="0"/>
              <a:t>Broadening/narrowing</a:t>
            </a:r>
          </a:p>
          <a:p>
            <a:pPr lvl="1"/>
            <a:r>
              <a:rPr lang="en-US" dirty="0" smtClean="0"/>
              <a:t>Bardi </a:t>
            </a:r>
            <a:r>
              <a:rPr lang="en-US" i="1" dirty="0" err="1" smtClean="0"/>
              <a:t>goorlil</a:t>
            </a:r>
            <a:r>
              <a:rPr lang="en-US" i="1" dirty="0" smtClean="0"/>
              <a:t> </a:t>
            </a:r>
            <a:r>
              <a:rPr lang="en-US" dirty="0" smtClean="0"/>
              <a:t>= </a:t>
            </a:r>
            <a:r>
              <a:rPr lang="en-US" dirty="0" err="1" smtClean="0"/>
              <a:t>Chelonia</a:t>
            </a:r>
            <a:r>
              <a:rPr lang="en-US" dirty="0" smtClean="0"/>
              <a:t> </a:t>
            </a:r>
            <a:r>
              <a:rPr lang="en-US" dirty="0" err="1" smtClean="0"/>
              <a:t>mydas</a:t>
            </a:r>
            <a:r>
              <a:rPr lang="en-US" dirty="0" smtClean="0"/>
              <a:t>, also all turtles</a:t>
            </a:r>
          </a:p>
          <a:p>
            <a:pPr lvl="1"/>
            <a:r>
              <a:rPr lang="en-US" dirty="0" err="1" smtClean="0"/>
              <a:t>Nimanburru</a:t>
            </a:r>
            <a:r>
              <a:rPr lang="en-US" dirty="0" smtClean="0"/>
              <a:t> </a:t>
            </a:r>
            <a:r>
              <a:rPr lang="en-US" i="1" dirty="0" err="1" smtClean="0"/>
              <a:t>jirrgabiny</a:t>
            </a:r>
            <a:r>
              <a:rPr lang="en-US" dirty="0" smtClean="0"/>
              <a:t> ‘frog (generic)’ = Bardi </a:t>
            </a:r>
            <a:r>
              <a:rPr lang="en-US" i="1" dirty="0" err="1" smtClean="0"/>
              <a:t>jarrgawiny</a:t>
            </a:r>
            <a:r>
              <a:rPr lang="en-US" dirty="0" smtClean="0"/>
              <a:t> ‘frog sp’</a:t>
            </a:r>
            <a:endParaRPr lang="en-US" dirty="0"/>
          </a:p>
        </p:txBody>
      </p:sp>
      <p:sp>
        <p:nvSpPr>
          <p:cNvPr id="3" name="Title 2"/>
          <p:cNvSpPr>
            <a:spLocks noGrp="1"/>
          </p:cNvSpPr>
          <p:nvPr>
            <p:ph type="title"/>
          </p:nvPr>
        </p:nvSpPr>
        <p:spPr/>
        <p:txBody>
          <a:bodyPr/>
          <a:lstStyle/>
          <a:p>
            <a:r>
              <a:rPr lang="en-US" dirty="0" smtClean="0"/>
              <a:t>Semantic Change</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Same processes as in other domains of vocabulary</a:t>
            </a:r>
          </a:p>
          <a:p>
            <a:r>
              <a:rPr lang="en-US" dirty="0" smtClean="0"/>
              <a:t>But higher rates</a:t>
            </a:r>
            <a:endParaRPr lang="en-US" dirty="0"/>
          </a:p>
        </p:txBody>
      </p:sp>
      <p:sp>
        <p:nvSpPr>
          <p:cNvPr id="3" name="Title 2"/>
          <p:cNvSpPr>
            <a:spLocks noGrp="1"/>
          </p:cNvSpPr>
          <p:nvPr>
            <p:ph type="title"/>
          </p:nvPr>
        </p:nvSpPr>
        <p:spPr/>
        <p:txBody>
          <a:bodyPr/>
          <a:lstStyle/>
          <a:p>
            <a:r>
              <a:rPr lang="en-US" dirty="0" smtClean="0"/>
              <a:t>Semantic Change</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90800"/>
            <a:ext cx="8229600" cy="1143000"/>
          </a:xfrm>
        </p:spPr>
        <p:txBody>
          <a:bodyPr/>
          <a:lstStyle/>
          <a:p>
            <a:r>
              <a:rPr lang="en-US" dirty="0" smtClean="0"/>
              <a:t>Word Structure</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Word structure tendencies</a:t>
            </a:r>
            <a:endParaRPr lang="en-US" dirty="0"/>
          </a:p>
        </p:txBody>
      </p:sp>
      <p:graphicFrame>
        <p:nvGraphicFramePr>
          <p:cNvPr id="4" name="Chart 3"/>
          <p:cNvGraphicFramePr/>
          <p:nvPr/>
        </p:nvGraphicFramePr>
        <p:xfrm>
          <a:off x="609600" y="1219200"/>
          <a:ext cx="8229600" cy="51054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Simplex terms very widespread;</a:t>
            </a:r>
          </a:p>
          <a:p>
            <a:r>
              <a:rPr lang="en-US" dirty="0" smtClean="0"/>
              <a:t>Compounding absent in </a:t>
            </a:r>
            <a:r>
              <a:rPr lang="en-US" dirty="0" err="1" smtClean="0"/>
              <a:t>Nyulnyulan</a:t>
            </a:r>
            <a:r>
              <a:rPr lang="en-US" dirty="0" smtClean="0"/>
              <a:t>, more present in Pama-Nyungan (+ </a:t>
            </a:r>
            <a:r>
              <a:rPr lang="en-US" dirty="0" err="1" smtClean="0"/>
              <a:t>Yawuru</a:t>
            </a:r>
            <a:r>
              <a:rPr lang="en-US" dirty="0" smtClean="0"/>
              <a:t>);</a:t>
            </a:r>
          </a:p>
          <a:p>
            <a:r>
              <a:rPr lang="en-US" dirty="0" smtClean="0"/>
              <a:t>Derivational terms in </a:t>
            </a:r>
            <a:r>
              <a:rPr lang="en-US" dirty="0" err="1" smtClean="0"/>
              <a:t>Nyulnyulan</a:t>
            </a:r>
            <a:r>
              <a:rPr lang="en-US" dirty="0" smtClean="0"/>
              <a:t> (+ </a:t>
            </a:r>
            <a:r>
              <a:rPr lang="en-US" dirty="0" err="1" smtClean="0"/>
              <a:t>Karajarri</a:t>
            </a:r>
            <a:r>
              <a:rPr lang="en-US" dirty="0" smtClean="0"/>
              <a:t> through calquing?)</a:t>
            </a:r>
          </a:p>
          <a:p>
            <a:endParaRPr lang="en-US" dirty="0" smtClean="0"/>
          </a:p>
          <a:p>
            <a:pPr lvl="1"/>
            <a:r>
              <a:rPr lang="en-US" dirty="0" smtClean="0"/>
              <a:t>=&gt; Diagnostic for calquing of word structure?</a:t>
            </a:r>
          </a:p>
          <a:p>
            <a:pPr lvl="1"/>
            <a:r>
              <a:rPr lang="en-US" dirty="0" smtClean="0"/>
              <a:t>=&gt; Potential diagnostic for loan direction?</a:t>
            </a:r>
            <a:endParaRPr lang="en-US" dirty="0"/>
          </a:p>
        </p:txBody>
      </p:sp>
      <p:sp>
        <p:nvSpPr>
          <p:cNvPr id="3" name="Title 2"/>
          <p:cNvSpPr>
            <a:spLocks noGrp="1"/>
          </p:cNvSpPr>
          <p:nvPr>
            <p:ph type="title"/>
          </p:nvPr>
        </p:nvSpPr>
        <p:spPr/>
        <p:txBody>
          <a:bodyPr/>
          <a:lstStyle/>
          <a:p>
            <a:r>
              <a:rPr lang="en-US" dirty="0" smtClean="0"/>
              <a:t>Word structure tendencies</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76" y="609600"/>
            <a:ext cx="7772400" cy="2278912"/>
          </a:xfrm>
        </p:spPr>
        <p:txBody>
          <a:bodyPr>
            <a:normAutofit/>
          </a:bodyPr>
          <a:lstStyle/>
          <a:p>
            <a:r>
              <a:rPr lang="iu-Latn-CA" dirty="0" smtClean="0"/>
              <a:t>Conclusions</a:t>
            </a:r>
            <a:endParaRPr lang="en-US" dirty="0"/>
          </a:p>
        </p:txBody>
      </p:sp>
      <p:sp>
        <p:nvSpPr>
          <p:cNvPr id="3" name="Text Placeholder 2"/>
          <p:cNvSpPr>
            <a:spLocks noGrp="1"/>
          </p:cNvSpPr>
          <p:nvPr>
            <p:ph type="body" idx="1"/>
          </p:nvPr>
        </p:nvSpPr>
        <p:spPr/>
        <p:txBody>
          <a:bodyPr/>
          <a:lstStyle/>
          <a:p>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Flora and fauna loan rates are higher than in basic vocabulary (unsurprising…)</a:t>
            </a:r>
          </a:p>
          <a:p>
            <a:r>
              <a:rPr lang="en-US" dirty="0" smtClean="0"/>
              <a:t>But it’s not a free for all. </a:t>
            </a:r>
            <a:endParaRPr lang="en-US" dirty="0"/>
          </a:p>
        </p:txBody>
      </p:sp>
      <p:sp>
        <p:nvSpPr>
          <p:cNvPr id="3" name="Title 2"/>
          <p:cNvSpPr>
            <a:spLocks noGrp="1"/>
          </p:cNvSpPr>
          <p:nvPr>
            <p:ph type="title"/>
          </p:nvPr>
        </p:nvSpPr>
        <p:spPr/>
        <p:txBody>
          <a:bodyPr/>
          <a:lstStyle/>
          <a:p>
            <a:r>
              <a:rPr lang="en-US" dirty="0" smtClean="0"/>
              <a:t>Not a ‘free for all’</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Generics can be securely reconstructed in many Kimberley families.</a:t>
            </a:r>
          </a:p>
          <a:p>
            <a:r>
              <a:rPr lang="en-US" dirty="0" smtClean="0"/>
              <a:t>This and other evidence should lead us to reevaluating claims about universals in hunter-gatherer </a:t>
            </a:r>
            <a:r>
              <a:rPr lang="en-US" dirty="0" err="1" smtClean="0"/>
              <a:t>ethnobiological</a:t>
            </a:r>
            <a:r>
              <a:rPr lang="en-US" dirty="0" smtClean="0"/>
              <a:t> nomenclature systems</a:t>
            </a:r>
          </a:p>
          <a:p>
            <a:endParaRPr lang="en-US" dirty="0" smtClean="0"/>
          </a:p>
          <a:p>
            <a:endParaRPr lang="en-US" dirty="0"/>
          </a:p>
        </p:txBody>
      </p:sp>
      <p:sp>
        <p:nvSpPr>
          <p:cNvPr id="3" name="Title 2"/>
          <p:cNvSpPr>
            <a:spLocks noGrp="1"/>
          </p:cNvSpPr>
          <p:nvPr>
            <p:ph type="title"/>
          </p:nvPr>
        </p:nvSpPr>
        <p:spPr/>
        <p:txBody>
          <a:bodyPr/>
          <a:lstStyle/>
          <a:p>
            <a:r>
              <a:rPr lang="en-US" dirty="0" smtClean="0"/>
              <a:t>Place of generics</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There is evidence for systematic patterns in individual families;</a:t>
            </a:r>
          </a:p>
          <a:p>
            <a:r>
              <a:rPr lang="en-US" dirty="0" smtClean="0"/>
              <a:t>This can be exploited in reconstruction.</a:t>
            </a:r>
            <a:endParaRPr lang="en-US" dirty="0"/>
          </a:p>
        </p:txBody>
      </p:sp>
      <p:sp>
        <p:nvSpPr>
          <p:cNvPr id="3" name="Title 2"/>
          <p:cNvSpPr>
            <a:spLocks noGrp="1"/>
          </p:cNvSpPr>
          <p:nvPr>
            <p:ph type="title"/>
          </p:nvPr>
        </p:nvSpPr>
        <p:spPr/>
        <p:txBody>
          <a:bodyPr/>
          <a:lstStyle/>
          <a:p>
            <a:r>
              <a:rPr lang="en-US" dirty="0" smtClean="0"/>
              <a:t>Word structure patterns</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Some quite widespread patterns and </a:t>
            </a:r>
            <a:r>
              <a:rPr lang="en-US" dirty="0" err="1" smtClean="0"/>
              <a:t>Wanderwoerter</a:t>
            </a:r>
            <a:r>
              <a:rPr lang="en-US" dirty="0" smtClean="0"/>
              <a:t>:</a:t>
            </a:r>
          </a:p>
          <a:p>
            <a:pPr lvl="1"/>
            <a:r>
              <a:rPr lang="en-US" dirty="0" smtClean="0"/>
              <a:t>*</a:t>
            </a:r>
            <a:r>
              <a:rPr lang="en-US" dirty="0" err="1" smtClean="0"/>
              <a:t>winduku</a:t>
            </a:r>
            <a:endParaRPr lang="en-US" dirty="0" smtClean="0"/>
          </a:p>
          <a:p>
            <a:r>
              <a:rPr lang="en-US" dirty="0" smtClean="0"/>
              <a:t>Others are much more local.</a:t>
            </a:r>
          </a:p>
          <a:p>
            <a:r>
              <a:rPr lang="en-US" dirty="0" smtClean="0"/>
              <a:t>Flora/fauna provides evidence for population migration in Australia, just as elsewhere.</a:t>
            </a:r>
            <a:endParaRPr lang="en-US" dirty="0"/>
          </a:p>
        </p:txBody>
      </p:sp>
      <p:sp>
        <p:nvSpPr>
          <p:cNvPr id="3" name="Title 2"/>
          <p:cNvSpPr>
            <a:spLocks noGrp="1"/>
          </p:cNvSpPr>
          <p:nvPr>
            <p:ph type="title"/>
          </p:nvPr>
        </p:nvSpPr>
        <p:spPr/>
        <p:txBody>
          <a:bodyPr/>
          <a:lstStyle/>
          <a:p>
            <a:r>
              <a:rPr lang="en-US" dirty="0" smtClean="0"/>
              <a:t>Areal patterns?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Comparative work between case study areas in various domains:</a:t>
            </a:r>
          </a:p>
          <a:p>
            <a:pPr lvl="1"/>
            <a:r>
              <a:rPr lang="en-US" dirty="0" smtClean="0">
                <a:solidFill>
                  <a:schemeClr val="accent3">
                    <a:lumMod val="75000"/>
                  </a:schemeClr>
                </a:solidFill>
              </a:rPr>
              <a:t>Basic vocabulary </a:t>
            </a:r>
            <a:r>
              <a:rPr lang="en-US" dirty="0" smtClean="0"/>
              <a:t>and borrowing (Bowern </a:t>
            </a:r>
            <a:r>
              <a:rPr lang="en-US" i="1" dirty="0" smtClean="0"/>
              <a:t>et al</a:t>
            </a:r>
            <a:r>
              <a:rPr lang="en-US" dirty="0" smtClean="0"/>
              <a:t> forthcoming)</a:t>
            </a:r>
          </a:p>
          <a:p>
            <a:pPr lvl="1"/>
            <a:r>
              <a:rPr lang="en-US" dirty="0" smtClean="0">
                <a:solidFill>
                  <a:schemeClr val="accent3">
                    <a:lumMod val="75000"/>
                  </a:schemeClr>
                </a:solidFill>
              </a:rPr>
              <a:t>Numeral systems </a:t>
            </a:r>
            <a:r>
              <a:rPr lang="en-US" dirty="0" smtClean="0"/>
              <a:t>(</a:t>
            </a:r>
            <a:r>
              <a:rPr lang="en-US" dirty="0" err="1" smtClean="0"/>
              <a:t>Zentz</a:t>
            </a:r>
            <a:r>
              <a:rPr lang="en-US" dirty="0" smtClean="0"/>
              <a:t> and Bowern, Epps and Hanson)</a:t>
            </a:r>
          </a:p>
          <a:p>
            <a:pPr lvl="1"/>
            <a:r>
              <a:rPr lang="en-US" b="1" dirty="0" smtClean="0">
                <a:solidFill>
                  <a:schemeClr val="accent3">
                    <a:lumMod val="75000"/>
                  </a:schemeClr>
                </a:solidFill>
              </a:rPr>
              <a:t>Flora and Fauna</a:t>
            </a:r>
          </a:p>
          <a:p>
            <a:pPr lvl="1"/>
            <a:r>
              <a:rPr lang="en-US" dirty="0" smtClean="0">
                <a:solidFill>
                  <a:schemeClr val="accent3">
                    <a:lumMod val="75000"/>
                  </a:schemeClr>
                </a:solidFill>
              </a:rPr>
              <a:t>Kinship</a:t>
            </a:r>
            <a:r>
              <a:rPr lang="en-US" dirty="0" smtClean="0"/>
              <a:t> (Ives, </a:t>
            </a:r>
            <a:r>
              <a:rPr lang="en-US" dirty="0" err="1" smtClean="0"/>
              <a:t>McConvell</a:t>
            </a:r>
            <a:r>
              <a:rPr lang="en-US" dirty="0" smtClean="0"/>
              <a:t> and Hill)</a:t>
            </a:r>
          </a:p>
          <a:p>
            <a:pPr lvl="1"/>
            <a:r>
              <a:rPr lang="en-US" dirty="0" smtClean="0">
                <a:solidFill>
                  <a:schemeClr val="accent3">
                    <a:lumMod val="75000"/>
                  </a:schemeClr>
                </a:solidFill>
              </a:rPr>
              <a:t>Grammatical</a:t>
            </a:r>
            <a:r>
              <a:rPr lang="en-US" dirty="0" smtClean="0"/>
              <a:t> and phonological systems</a:t>
            </a:r>
          </a:p>
          <a:p>
            <a:pPr lvl="1"/>
            <a:r>
              <a:rPr lang="en-US" dirty="0" smtClean="0"/>
              <a:t>Language shift and genetics</a:t>
            </a:r>
          </a:p>
          <a:p>
            <a:pPr lvl="1"/>
            <a:r>
              <a:rPr lang="en-US" dirty="0" smtClean="0"/>
              <a:t>…</a:t>
            </a:r>
            <a:endParaRPr lang="en-US" dirty="0"/>
          </a:p>
        </p:txBody>
      </p:sp>
      <p:sp>
        <p:nvSpPr>
          <p:cNvPr id="3" name="Title 2"/>
          <p:cNvSpPr>
            <a:spLocks noGrp="1"/>
          </p:cNvSpPr>
          <p:nvPr>
            <p:ph type="title"/>
          </p:nvPr>
        </p:nvSpPr>
        <p:spPr/>
        <p:txBody>
          <a:bodyPr>
            <a:normAutofit fontScale="90000"/>
          </a:bodyPr>
          <a:lstStyle/>
          <a:p>
            <a:r>
              <a:rPr lang="en-US" dirty="0" smtClean="0"/>
              <a:t>‘Dynamics of HG Languages’</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Further Directions</a:t>
            </a:r>
            <a:endParaRPr lang="en-US" dirty="0"/>
          </a:p>
        </p:txBody>
      </p:sp>
      <p:graphicFrame>
        <p:nvGraphicFramePr>
          <p:cNvPr id="4" name="Chart 3"/>
          <p:cNvGraphicFramePr/>
          <p:nvPr/>
        </p:nvGraphicFramePr>
        <p:xfrm>
          <a:off x="381000" y="1219200"/>
          <a:ext cx="8763000" cy="4953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Font typeface="Wingdings" charset="2"/>
              <a:buChar char="²"/>
            </a:pPr>
            <a:r>
              <a:rPr lang="en-US" dirty="0" smtClean="0">
                <a:solidFill>
                  <a:schemeClr val="accent3"/>
                </a:solidFill>
              </a:rPr>
              <a:t>Research </a:t>
            </a:r>
            <a:br>
              <a:rPr lang="en-US" dirty="0" smtClean="0">
                <a:solidFill>
                  <a:schemeClr val="accent3"/>
                </a:solidFill>
              </a:rPr>
            </a:br>
            <a:r>
              <a:rPr lang="en-US" dirty="0" smtClean="0">
                <a:solidFill>
                  <a:schemeClr val="accent3"/>
                </a:solidFill>
              </a:rPr>
              <a:t>supported by </a:t>
            </a:r>
            <a:br>
              <a:rPr lang="en-US" dirty="0" smtClean="0">
                <a:solidFill>
                  <a:schemeClr val="accent3"/>
                </a:solidFill>
              </a:rPr>
            </a:br>
            <a:r>
              <a:rPr lang="en-US" dirty="0" smtClean="0">
                <a:solidFill>
                  <a:schemeClr val="accent3"/>
                </a:solidFill>
              </a:rPr>
              <a:t>NSF grants </a:t>
            </a:r>
            <a:br>
              <a:rPr lang="en-US" dirty="0" smtClean="0">
                <a:solidFill>
                  <a:schemeClr val="accent3"/>
                </a:solidFill>
              </a:rPr>
            </a:br>
            <a:r>
              <a:rPr lang="en-US" dirty="0" smtClean="0">
                <a:solidFill>
                  <a:schemeClr val="accent3"/>
                </a:solidFill>
              </a:rPr>
              <a:t>BCS-910936, </a:t>
            </a:r>
            <a:br>
              <a:rPr lang="en-US" dirty="0" smtClean="0">
                <a:solidFill>
                  <a:schemeClr val="accent3"/>
                </a:solidFill>
              </a:rPr>
            </a:br>
            <a:r>
              <a:rPr lang="en-US" dirty="0" smtClean="0">
                <a:solidFill>
                  <a:schemeClr val="accent3"/>
                </a:solidFill>
              </a:rPr>
              <a:t>BCS-902114 and BCS-844550 </a:t>
            </a:r>
          </a:p>
          <a:p>
            <a:pPr>
              <a:buFont typeface="Wingdings" charset="2"/>
              <a:buChar char="²"/>
            </a:pPr>
            <a:endParaRPr lang="en-US" b="1" dirty="0" smtClean="0">
              <a:solidFill>
                <a:schemeClr val="accent3"/>
              </a:solidFill>
            </a:endParaRPr>
          </a:p>
          <a:p>
            <a:pPr>
              <a:buFont typeface="Wingdings" charset="2"/>
              <a:buChar char="²"/>
            </a:pPr>
            <a:r>
              <a:rPr lang="en-US" b="1" dirty="0" smtClean="0">
                <a:solidFill>
                  <a:schemeClr val="accent3"/>
                </a:solidFill>
              </a:rPr>
              <a:t>Australian Data Coding:</a:t>
            </a:r>
          </a:p>
          <a:p>
            <a:pPr>
              <a:buFont typeface="Wingdings" charset="2"/>
              <a:buChar char="²"/>
            </a:pPr>
            <a:r>
              <a:rPr lang="en-US" b="1" dirty="0" smtClean="0">
                <a:solidFill>
                  <a:schemeClr val="accent3"/>
                </a:solidFill>
              </a:rPr>
              <a:t>Barry Alpher, Patrick </a:t>
            </a:r>
            <a:r>
              <a:rPr lang="en-US" b="1" dirty="0" err="1" smtClean="0">
                <a:solidFill>
                  <a:schemeClr val="accent3"/>
                </a:solidFill>
              </a:rPr>
              <a:t>McConvell</a:t>
            </a:r>
            <a:r>
              <a:rPr lang="en-US" b="1" dirty="0" smtClean="0">
                <a:solidFill>
                  <a:schemeClr val="accent3"/>
                </a:solidFill>
              </a:rPr>
              <a:t>, </a:t>
            </a:r>
            <a:r>
              <a:rPr lang="en-US" b="1" dirty="0" err="1" smtClean="0">
                <a:solidFill>
                  <a:schemeClr val="accent3"/>
                </a:solidFill>
              </a:rPr>
              <a:t>Stef</a:t>
            </a:r>
            <a:r>
              <a:rPr lang="en-US" b="1" dirty="0" smtClean="0">
                <a:solidFill>
                  <a:schemeClr val="accent3"/>
                </a:solidFill>
              </a:rPr>
              <a:t> </a:t>
            </a:r>
            <a:r>
              <a:rPr lang="en-US" b="1" dirty="0" err="1" smtClean="0">
                <a:solidFill>
                  <a:schemeClr val="accent3"/>
                </a:solidFill>
              </a:rPr>
              <a:t>Spronck</a:t>
            </a:r>
            <a:r>
              <a:rPr lang="en-US" b="1" dirty="0" smtClean="0">
                <a:solidFill>
                  <a:schemeClr val="accent3"/>
                </a:solidFill>
              </a:rPr>
              <a:t>, Claire Bowern</a:t>
            </a:r>
          </a:p>
        </p:txBody>
      </p:sp>
      <p:sp>
        <p:nvSpPr>
          <p:cNvPr id="3" name="Title 2"/>
          <p:cNvSpPr>
            <a:spLocks noGrp="1"/>
          </p:cNvSpPr>
          <p:nvPr>
            <p:ph type="title"/>
          </p:nvPr>
        </p:nvSpPr>
        <p:spPr/>
        <p:txBody>
          <a:bodyPr/>
          <a:lstStyle/>
          <a:p>
            <a:r>
              <a:rPr lang="en-US" dirty="0" smtClean="0"/>
              <a:t>Acknowledgements</a:t>
            </a:r>
            <a:endParaRPr lang="en-US" dirty="0"/>
          </a:p>
        </p:txBody>
      </p:sp>
      <p:pic>
        <p:nvPicPr>
          <p:cNvPr id="6" name="Picture 5" descr="nsf.jpg"/>
          <p:cNvPicPr preferRelativeResize="0">
            <a:picLocks/>
          </p:cNvPicPr>
          <p:nvPr/>
        </p:nvPicPr>
        <p:blipFill>
          <a:blip r:embed="rId2" cstate="print"/>
          <a:stretch>
            <a:fillRect/>
          </a:stretch>
        </p:blipFill>
        <p:spPr>
          <a:xfrm>
            <a:off x="6781800" y="1676400"/>
            <a:ext cx="1207008" cy="12192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9"/>
            <a:ext cx="8229600" cy="2633472"/>
          </a:xfrm>
        </p:spPr>
        <p:txBody>
          <a:bodyPr/>
          <a:lstStyle/>
          <a:p>
            <a:r>
              <a:rPr lang="en-US" dirty="0" smtClean="0"/>
              <a:t>Words representing items which cross-cut</a:t>
            </a:r>
          </a:p>
          <a:p>
            <a:pPr lvl="1"/>
            <a:endParaRPr lang="en-US" dirty="0" smtClean="0"/>
          </a:p>
          <a:p>
            <a:pPr lvl="1"/>
            <a:r>
              <a:rPr lang="en-US" dirty="0" smtClean="0"/>
              <a:t>Food</a:t>
            </a:r>
          </a:p>
          <a:p>
            <a:pPr lvl="1"/>
            <a:r>
              <a:rPr lang="en-US" dirty="0" smtClean="0"/>
              <a:t>Toolkits</a:t>
            </a:r>
          </a:p>
          <a:p>
            <a:pPr lvl="1"/>
            <a:r>
              <a:rPr lang="en-US" dirty="0" smtClean="0"/>
              <a:t>Trade items</a:t>
            </a:r>
          </a:p>
          <a:p>
            <a:pPr lvl="1"/>
            <a:r>
              <a:rPr lang="en-US" dirty="0" smtClean="0"/>
              <a:t>Culture</a:t>
            </a:r>
            <a:endParaRPr lang="en-US" dirty="0"/>
          </a:p>
        </p:txBody>
      </p:sp>
      <p:sp>
        <p:nvSpPr>
          <p:cNvPr id="3" name="Title 2"/>
          <p:cNvSpPr>
            <a:spLocks noGrp="1"/>
          </p:cNvSpPr>
          <p:nvPr>
            <p:ph type="title"/>
          </p:nvPr>
        </p:nvSpPr>
        <p:spPr/>
        <p:txBody>
          <a:bodyPr>
            <a:normAutofit fontScale="90000"/>
          </a:bodyPr>
          <a:lstStyle/>
          <a:p>
            <a:r>
              <a:rPr lang="en-US" dirty="0" smtClean="0"/>
              <a:t>Why reconstruction in </a:t>
            </a:r>
            <a:r>
              <a:rPr lang="en-US" dirty="0" err="1" smtClean="0"/>
              <a:t>ethnobiology</a:t>
            </a:r>
            <a:r>
              <a:rPr lang="en-US" dirty="0" smtClean="0"/>
              <a:t>?</a:t>
            </a:r>
            <a:endParaRPr lang="en-US" dirty="0"/>
          </a:p>
        </p:txBody>
      </p:sp>
      <p:pic>
        <p:nvPicPr>
          <p:cNvPr id="3074" name="Picture 2" descr="C:\Documents and Settings\Claire Bowern\My Documents\My Dropbox\HunterGathererDocs\AAAS\foragers.jpg"/>
          <p:cNvPicPr>
            <a:picLocks noChangeAspect="1" noChangeArrowheads="1"/>
          </p:cNvPicPr>
          <p:nvPr/>
        </p:nvPicPr>
        <p:blipFill>
          <a:blip r:embed="rId2" cstate="print"/>
          <a:srcRect/>
          <a:stretch>
            <a:fillRect/>
          </a:stretch>
        </p:blipFill>
        <p:spPr bwMode="auto">
          <a:xfrm>
            <a:off x="3581399" y="2362200"/>
            <a:ext cx="5562601" cy="403976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Have been very important in reconstruction more generally:</a:t>
            </a:r>
          </a:p>
          <a:p>
            <a:pPr lvl="1"/>
            <a:r>
              <a:rPr lang="en-US" dirty="0" err="1" smtClean="0"/>
              <a:t>Woerter</a:t>
            </a:r>
            <a:r>
              <a:rPr lang="en-US" dirty="0" smtClean="0"/>
              <a:t> und </a:t>
            </a:r>
            <a:r>
              <a:rPr lang="en-US" dirty="0" err="1" smtClean="0"/>
              <a:t>Sachen</a:t>
            </a:r>
            <a:r>
              <a:rPr lang="en-US" dirty="0" smtClean="0"/>
              <a:t>: reconstructing culture</a:t>
            </a:r>
          </a:p>
          <a:p>
            <a:pPr lvl="1"/>
            <a:r>
              <a:rPr lang="en-US" dirty="0" smtClean="0"/>
              <a:t>Reconstructing </a:t>
            </a:r>
            <a:r>
              <a:rPr lang="en-US" dirty="0" err="1" smtClean="0"/>
              <a:t>paleoenvironments</a:t>
            </a:r>
            <a:endParaRPr lang="en-US" dirty="0" smtClean="0"/>
          </a:p>
          <a:p>
            <a:pPr lvl="1"/>
            <a:r>
              <a:rPr lang="en-US" dirty="0" smtClean="0"/>
              <a:t>Reconstructing loan-patterns</a:t>
            </a:r>
          </a:p>
          <a:p>
            <a:pPr lvl="1"/>
            <a:r>
              <a:rPr lang="en-US" dirty="0" smtClean="0"/>
              <a:t>Data from acculturation</a:t>
            </a:r>
          </a:p>
          <a:p>
            <a:pPr lvl="1"/>
            <a:r>
              <a:rPr lang="en-US" dirty="0" smtClean="0"/>
              <a:t>Inferences from </a:t>
            </a:r>
            <a:r>
              <a:rPr lang="en-US" dirty="0" err="1" smtClean="0"/>
              <a:t>Wanderwoerter</a:t>
            </a:r>
            <a:r>
              <a:rPr lang="en-US" dirty="0" smtClean="0"/>
              <a:t> tracks</a:t>
            </a:r>
          </a:p>
          <a:p>
            <a:pPr lvl="1"/>
            <a:endParaRPr lang="en-US" dirty="0" smtClean="0"/>
          </a:p>
          <a:p>
            <a:pPr lvl="1"/>
            <a:endParaRPr lang="en-US" dirty="0" smtClean="0"/>
          </a:p>
          <a:p>
            <a:pPr lvl="1"/>
            <a:r>
              <a:rPr lang="en-US" dirty="0" smtClean="0"/>
              <a:t>cf. Mallory, Bloomfield, Evans and Jones, </a:t>
            </a:r>
            <a:r>
              <a:rPr lang="en-US" dirty="0" err="1" smtClean="0"/>
              <a:t>McConvell</a:t>
            </a:r>
            <a:r>
              <a:rPr lang="en-US" dirty="0" smtClean="0"/>
              <a:t>, etc</a:t>
            </a:r>
            <a:endParaRPr lang="en-US" dirty="0"/>
          </a:p>
        </p:txBody>
      </p:sp>
      <p:sp>
        <p:nvSpPr>
          <p:cNvPr id="3" name="Title 2"/>
          <p:cNvSpPr>
            <a:spLocks noGrp="1"/>
          </p:cNvSpPr>
          <p:nvPr>
            <p:ph type="title"/>
          </p:nvPr>
        </p:nvSpPr>
        <p:spPr/>
        <p:txBody>
          <a:bodyPr>
            <a:normAutofit fontScale="90000"/>
          </a:bodyPr>
          <a:lstStyle/>
          <a:p>
            <a:r>
              <a:rPr lang="en-US" dirty="0" smtClean="0"/>
              <a:t>Why reconstruction in </a:t>
            </a:r>
            <a:r>
              <a:rPr lang="en-US" dirty="0" err="1" smtClean="0"/>
              <a:t>ethnobiology</a:t>
            </a:r>
            <a:r>
              <a:rPr lang="en-US" dirty="0" smtClean="0"/>
              <a:t>?</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smtClean="0"/>
              <a:t>Empirical investigation of the domain of flora and fauna in a subset of (Pama-Nyungan and Non-Pama-Nyungan) Northern Australian languages</a:t>
            </a:r>
          </a:p>
          <a:p>
            <a:pPr lvl="1"/>
            <a:r>
              <a:rPr lang="en-US" b="1" dirty="0" smtClean="0">
                <a:solidFill>
                  <a:srgbClr val="FF0000"/>
                </a:solidFill>
              </a:rPr>
              <a:t>Structure of the nomenclature system</a:t>
            </a:r>
          </a:p>
          <a:p>
            <a:pPr lvl="1"/>
            <a:r>
              <a:rPr lang="en-US" b="1" dirty="0" smtClean="0">
                <a:solidFill>
                  <a:srgbClr val="FF0000"/>
                </a:solidFill>
              </a:rPr>
              <a:t>Etymology</a:t>
            </a:r>
          </a:p>
          <a:p>
            <a:pPr lvl="1"/>
            <a:r>
              <a:rPr lang="en-US" b="1" dirty="0" err="1" smtClean="0">
                <a:solidFill>
                  <a:srgbClr val="FF0000"/>
                </a:solidFill>
              </a:rPr>
              <a:t>Borrowability</a:t>
            </a:r>
            <a:endParaRPr lang="en-US" b="1" dirty="0" smtClean="0">
              <a:solidFill>
                <a:srgbClr val="FF0000"/>
              </a:solidFill>
            </a:endParaRPr>
          </a:p>
          <a:p>
            <a:pPr lvl="1"/>
            <a:r>
              <a:rPr lang="en-US" b="1" dirty="0" smtClean="0">
                <a:solidFill>
                  <a:srgbClr val="FF0000"/>
                </a:solidFill>
              </a:rPr>
              <a:t>Implications </a:t>
            </a:r>
          </a:p>
          <a:p>
            <a:pPr lvl="2"/>
            <a:r>
              <a:rPr lang="en-US" dirty="0" smtClean="0"/>
              <a:t>For work on Hunter-gatherer languages</a:t>
            </a:r>
          </a:p>
          <a:p>
            <a:pPr lvl="2"/>
            <a:r>
              <a:rPr lang="en-US" dirty="0" smtClean="0"/>
              <a:t>For reconstruction and prehistory research in Australia</a:t>
            </a:r>
            <a:endParaRPr lang="en-US" dirty="0"/>
          </a:p>
        </p:txBody>
      </p:sp>
      <p:sp>
        <p:nvSpPr>
          <p:cNvPr id="2" name="Title 1"/>
          <p:cNvSpPr>
            <a:spLocks noGrp="1"/>
          </p:cNvSpPr>
          <p:nvPr>
            <p:ph type="title"/>
          </p:nvPr>
        </p:nvSpPr>
        <p:spPr/>
        <p:txBody>
          <a:bodyPr/>
          <a:lstStyle/>
          <a:p>
            <a:r>
              <a:rPr lang="en-US" dirty="0" smtClean="0"/>
              <a:t>Roadmap for Today</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0" y="1481328"/>
            <a:ext cx="6400800" cy="4995672"/>
          </a:xfrm>
        </p:spPr>
        <p:txBody>
          <a:bodyPr>
            <a:normAutofit lnSpcReduction="10000"/>
          </a:bodyPr>
          <a:lstStyle/>
          <a:p>
            <a:r>
              <a:rPr lang="en-US" dirty="0" smtClean="0"/>
              <a:t>Berlin (1992)</a:t>
            </a:r>
          </a:p>
          <a:p>
            <a:r>
              <a:rPr lang="en-US" dirty="0" smtClean="0"/>
              <a:t>17 languages (10 cultivator, 7 non-cultivator (HG), including </a:t>
            </a:r>
            <a:r>
              <a:rPr lang="en-US" dirty="0" err="1" smtClean="0"/>
              <a:t>Anindilyakwa</a:t>
            </a:r>
            <a:r>
              <a:rPr lang="en-US" dirty="0" smtClean="0"/>
              <a:t>)</a:t>
            </a:r>
          </a:p>
          <a:p>
            <a:endParaRPr lang="en-US" dirty="0" smtClean="0"/>
          </a:p>
          <a:p>
            <a:r>
              <a:rPr lang="en-US" dirty="0" smtClean="0"/>
              <a:t>HG languages tend to have</a:t>
            </a:r>
          </a:p>
          <a:p>
            <a:pPr lvl="1"/>
            <a:r>
              <a:rPr lang="en-US" dirty="0" smtClean="0"/>
              <a:t>No unique beginner terms</a:t>
            </a:r>
          </a:p>
          <a:p>
            <a:pPr lvl="1"/>
            <a:r>
              <a:rPr lang="en-US" dirty="0" smtClean="0"/>
              <a:t>No or Few life form terms</a:t>
            </a:r>
          </a:p>
          <a:p>
            <a:pPr lvl="1"/>
            <a:r>
              <a:rPr lang="en-US" dirty="0" smtClean="0"/>
              <a:t>Many species terms</a:t>
            </a:r>
          </a:p>
          <a:p>
            <a:pPr lvl="1"/>
            <a:r>
              <a:rPr lang="en-US" dirty="0" smtClean="0"/>
              <a:t>Few varietal terms</a:t>
            </a:r>
          </a:p>
          <a:p>
            <a:pPr lvl="1"/>
            <a:r>
              <a:rPr lang="en-US" dirty="0" smtClean="0"/>
              <a:t>Few hierarchical levels [cultivator average is 4-5 levels]</a:t>
            </a:r>
            <a:endParaRPr lang="en-US" dirty="0"/>
          </a:p>
        </p:txBody>
      </p:sp>
      <p:sp>
        <p:nvSpPr>
          <p:cNvPr id="3" name="Title 2"/>
          <p:cNvSpPr>
            <a:spLocks noGrp="1"/>
          </p:cNvSpPr>
          <p:nvPr>
            <p:ph type="title"/>
          </p:nvPr>
        </p:nvSpPr>
        <p:spPr/>
        <p:txBody>
          <a:bodyPr/>
          <a:lstStyle/>
          <a:p>
            <a:r>
              <a:rPr lang="en-US" dirty="0" smtClean="0"/>
              <a:t>Universals of </a:t>
            </a:r>
            <a:r>
              <a:rPr lang="en-US" dirty="0" err="1" smtClean="0"/>
              <a:t>Ethnobiology</a:t>
            </a:r>
            <a:endParaRPr lang="en-US" dirty="0"/>
          </a:p>
        </p:txBody>
      </p:sp>
      <p:pic>
        <p:nvPicPr>
          <p:cNvPr id="1026" name="Picture 2" descr="C:\Documents and Settings\Claire Bowern\My Documents\My Dropbox\HunterGathererDocs\AAAS\berlin.png"/>
          <p:cNvPicPr>
            <a:picLocks noChangeAspect="1" noChangeArrowheads="1"/>
          </p:cNvPicPr>
          <p:nvPr/>
        </p:nvPicPr>
        <p:blipFill>
          <a:blip r:embed="rId2" cstate="print"/>
          <a:srcRect/>
          <a:stretch>
            <a:fillRect/>
          </a:stretch>
        </p:blipFill>
        <p:spPr bwMode="auto">
          <a:xfrm>
            <a:off x="0" y="1524000"/>
            <a:ext cx="2209800" cy="3393621"/>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2136</TotalTime>
  <Words>1623</Words>
  <Application>Microsoft Office PowerPoint</Application>
  <PresentationFormat>On-screen Show (4:3)</PresentationFormat>
  <Paragraphs>379</Paragraphs>
  <Slides>51</Slides>
  <Notes>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Concourse</vt:lpstr>
      <vt:lpstr>Reconstruction in Ethnobiological Systems of Australian Languages</vt:lpstr>
      <vt:lpstr>Introduction</vt:lpstr>
      <vt:lpstr>‘Dynamics of HG Languages’</vt:lpstr>
      <vt:lpstr>‘Dynamics of HG Languages’</vt:lpstr>
      <vt:lpstr>‘Dynamics of HG Languages’</vt:lpstr>
      <vt:lpstr>Why reconstruction in ethnobiology?</vt:lpstr>
      <vt:lpstr>Why reconstruction in ethnobiology?</vt:lpstr>
      <vt:lpstr>Roadmap for Today</vt:lpstr>
      <vt:lpstr>Universals of Ethnobiology</vt:lpstr>
      <vt:lpstr>Sampling problem?</vt:lpstr>
      <vt:lpstr>Brown (1977)</vt:lpstr>
      <vt:lpstr>Brown (1977), Witkoski, Brown and Chase (1981)</vt:lpstr>
      <vt:lpstr>Diversity in Australian Ethnobiological systems</vt:lpstr>
      <vt:lpstr>Bardi system</vt:lpstr>
      <vt:lpstr>Interim summary</vt:lpstr>
      <vt:lpstr>Etymologies of Australian Ethnobiological systems</vt:lpstr>
      <vt:lpstr>Methods</vt:lpstr>
      <vt:lpstr>Survey Sample</vt:lpstr>
      <vt:lpstr>Survey Sample</vt:lpstr>
      <vt:lpstr>Survey Coding</vt:lpstr>
      <vt:lpstr>Loan Statistics</vt:lpstr>
      <vt:lpstr>Slide 22</vt:lpstr>
      <vt:lpstr>Slide 23</vt:lpstr>
      <vt:lpstr>Language Loans</vt:lpstr>
      <vt:lpstr>Loans by type</vt:lpstr>
      <vt:lpstr>Most commonly loaned</vt:lpstr>
      <vt:lpstr>Least commonly loaned</vt:lpstr>
      <vt:lpstr>Most commonly inherited</vt:lpstr>
      <vt:lpstr>Least etymologisable</vt:lpstr>
      <vt:lpstr>Interim Summary</vt:lpstr>
      <vt:lpstr>Interim Summary</vt:lpstr>
      <vt:lpstr>What causes differences in loan rates?</vt:lpstr>
      <vt:lpstr>Nyulnyulan Flora/Fauna</vt:lpstr>
      <vt:lpstr>Nyulnyulan Flora/Fauna</vt:lpstr>
      <vt:lpstr>Yawuru Loans</vt:lpstr>
      <vt:lpstr>Bardi Loans</vt:lpstr>
      <vt:lpstr>Loans into Proto-Nyulnyulan</vt:lpstr>
      <vt:lpstr>Other Kimberley Wanderwoerter</vt:lpstr>
      <vt:lpstr>Semantic Change</vt:lpstr>
      <vt:lpstr>Semantic Change</vt:lpstr>
      <vt:lpstr>Semantic Change</vt:lpstr>
      <vt:lpstr>Word Structure</vt:lpstr>
      <vt:lpstr>Word structure tendencies</vt:lpstr>
      <vt:lpstr>Word structure tendencies</vt:lpstr>
      <vt:lpstr>Conclusions</vt:lpstr>
      <vt:lpstr>Not a ‘free for all’</vt:lpstr>
      <vt:lpstr>Place of generics</vt:lpstr>
      <vt:lpstr>Word structure patterns</vt:lpstr>
      <vt:lpstr>Areal patterns?</vt:lpstr>
      <vt:lpstr>Further Directions</vt:lpstr>
      <vt:lpstr>Acknowledgements</vt:lpstr>
    </vt:vector>
  </TitlesOfParts>
  <Company>Yale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Claire Bowern</dc:creator>
  <cp:lastModifiedBy>Jonathan</cp:lastModifiedBy>
  <cp:revision>89</cp:revision>
  <dcterms:created xsi:type="dcterms:W3CDTF">2011-07-09T22:29:09Z</dcterms:created>
  <dcterms:modified xsi:type="dcterms:W3CDTF">2012-11-09T03:33:17Z</dcterms:modified>
</cp:coreProperties>
</file>